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9" r:id="rId1"/>
  </p:sldMasterIdLst>
  <p:sldIdLst>
    <p:sldId id="256" r:id="rId2"/>
    <p:sldId id="257" r:id="rId3"/>
    <p:sldId id="258" r:id="rId4"/>
    <p:sldId id="265" r:id="rId5"/>
    <p:sldId id="264" r:id="rId6"/>
    <p:sldId id="259" r:id="rId7"/>
    <p:sldId id="260" r:id="rId8"/>
    <p:sldId id="262" r:id="rId9"/>
    <p:sldId id="280" r:id="rId10"/>
    <p:sldId id="261" r:id="rId11"/>
    <p:sldId id="281" r:id="rId12"/>
    <p:sldId id="263" r:id="rId13"/>
    <p:sldId id="282" r:id="rId14"/>
    <p:sldId id="289" r:id="rId15"/>
    <p:sldId id="284" r:id="rId16"/>
    <p:sldId id="290" r:id="rId17"/>
    <p:sldId id="286" r:id="rId18"/>
    <p:sldId id="288" r:id="rId19"/>
    <p:sldId id="285" r:id="rId20"/>
    <p:sldId id="283" r:id="rId21"/>
    <p:sldId id="287" r:id="rId22"/>
    <p:sldId id="291" r:id="rId23"/>
    <p:sldId id="268" r:id="rId24"/>
    <p:sldId id="267" r:id="rId25"/>
    <p:sldId id="269" r:id="rId26"/>
    <p:sldId id="292" r:id="rId27"/>
    <p:sldId id="270" r:id="rId28"/>
    <p:sldId id="293" r:id="rId29"/>
    <p:sldId id="294" r:id="rId30"/>
    <p:sldId id="295" r:id="rId31"/>
    <p:sldId id="272" r:id="rId32"/>
    <p:sldId id="274" r:id="rId33"/>
    <p:sldId id="277" r:id="rId34"/>
    <p:sldId id="296" r:id="rId35"/>
    <p:sldId id="275" r:id="rId36"/>
    <p:sldId id="297" r:id="rId37"/>
    <p:sldId id="276" r:id="rId38"/>
    <p:sldId id="298" r:id="rId39"/>
    <p:sldId id="278" r:id="rId40"/>
    <p:sldId id="279"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79"/>
  </p:normalViewPr>
  <p:slideViewPr>
    <p:cSldViewPr snapToGrid="0">
      <p:cViewPr varScale="1">
        <p:scale>
          <a:sx n="112" d="100"/>
          <a:sy n="112" d="100"/>
        </p:scale>
        <p:origin x="57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95A53E-E90B-42C9-9977-FA18D4770B7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49A291C-DB8F-4D92-9058-A444A27B3387}">
      <dgm:prSet/>
      <dgm:spPr/>
      <dgm:t>
        <a:bodyPr/>
        <a:lstStyle/>
        <a:p>
          <a:r>
            <a:rPr lang="en-US"/>
            <a:t>Accurately predict which activity a wearer is performing based on the predictors available</a:t>
          </a:r>
        </a:p>
      </dgm:t>
    </dgm:pt>
    <dgm:pt modelId="{35386AD3-0328-4D16-8FE8-102B4312B696}" type="parTrans" cxnId="{75CFED35-C511-4FE1-9DDB-92EDE4E5109E}">
      <dgm:prSet/>
      <dgm:spPr/>
      <dgm:t>
        <a:bodyPr/>
        <a:lstStyle/>
        <a:p>
          <a:endParaRPr lang="en-US"/>
        </a:p>
      </dgm:t>
    </dgm:pt>
    <dgm:pt modelId="{F10C26A4-4B58-4444-9F03-5A182C034E98}" type="sibTrans" cxnId="{75CFED35-C511-4FE1-9DDB-92EDE4E5109E}">
      <dgm:prSet/>
      <dgm:spPr/>
      <dgm:t>
        <a:bodyPr/>
        <a:lstStyle/>
        <a:p>
          <a:endParaRPr lang="en-US"/>
        </a:p>
      </dgm:t>
    </dgm:pt>
    <dgm:pt modelId="{4C99F38C-091C-487A-B366-E8085B3ACE08}">
      <dgm:prSet/>
      <dgm:spPr/>
      <dgm:t>
        <a:bodyPr/>
        <a:lstStyle/>
        <a:p>
          <a:r>
            <a:rPr lang="en-US"/>
            <a:t>Evaluate and compare classification models in the context of the multiclass classification problem at hand</a:t>
          </a:r>
        </a:p>
      </dgm:t>
    </dgm:pt>
    <dgm:pt modelId="{9BDEBA00-FC56-48C2-9EFB-68FA09DAD85C}" type="parTrans" cxnId="{4E45BC98-CCFE-49E9-8237-CE3928FAF9A6}">
      <dgm:prSet/>
      <dgm:spPr/>
      <dgm:t>
        <a:bodyPr/>
        <a:lstStyle/>
        <a:p>
          <a:endParaRPr lang="en-US"/>
        </a:p>
      </dgm:t>
    </dgm:pt>
    <dgm:pt modelId="{2FDCC19C-0806-4B06-9153-0C6D67E68006}" type="sibTrans" cxnId="{4E45BC98-CCFE-49E9-8237-CE3928FAF9A6}">
      <dgm:prSet/>
      <dgm:spPr/>
      <dgm:t>
        <a:bodyPr/>
        <a:lstStyle/>
        <a:p>
          <a:endParaRPr lang="en-US"/>
        </a:p>
      </dgm:t>
    </dgm:pt>
    <dgm:pt modelId="{1964999E-813F-4F23-9123-3D1048DBB4ED}">
      <dgm:prSet/>
      <dgm:spPr/>
      <dgm:t>
        <a:bodyPr/>
        <a:lstStyle/>
        <a:p>
          <a:r>
            <a:rPr lang="en-US" dirty="0"/>
            <a:t>Discuss sensible validation schemes in the context of this specific application</a:t>
          </a:r>
        </a:p>
      </dgm:t>
    </dgm:pt>
    <dgm:pt modelId="{60D36B4F-0163-42D2-A286-526B3B12D738}" type="parTrans" cxnId="{5E5A958D-C71C-4318-84D2-594CD5A15EF0}">
      <dgm:prSet/>
      <dgm:spPr/>
      <dgm:t>
        <a:bodyPr/>
        <a:lstStyle/>
        <a:p>
          <a:endParaRPr lang="en-US"/>
        </a:p>
      </dgm:t>
    </dgm:pt>
    <dgm:pt modelId="{95D9D015-12FA-47EB-AF47-06CE3E98F81C}" type="sibTrans" cxnId="{5E5A958D-C71C-4318-84D2-594CD5A15EF0}">
      <dgm:prSet/>
      <dgm:spPr/>
      <dgm:t>
        <a:bodyPr/>
        <a:lstStyle/>
        <a:p>
          <a:endParaRPr lang="en-US"/>
        </a:p>
      </dgm:t>
    </dgm:pt>
    <dgm:pt modelId="{01FD2A68-A4A4-4B28-8F90-C4857D31978B}">
      <dgm:prSet/>
      <dgm:spPr/>
      <dgm:t>
        <a:bodyPr/>
        <a:lstStyle/>
        <a:p>
          <a:r>
            <a:rPr lang="en-US"/>
            <a:t>Answer consumer questions such as “Where should I wear my sensor for most accurate activity prediction?”</a:t>
          </a:r>
        </a:p>
      </dgm:t>
    </dgm:pt>
    <dgm:pt modelId="{5088343B-0B56-4ADA-BD06-5F9388380C99}" type="parTrans" cxnId="{205ED782-C9C3-44F3-882F-4D54F4EAD26D}">
      <dgm:prSet/>
      <dgm:spPr/>
      <dgm:t>
        <a:bodyPr/>
        <a:lstStyle/>
        <a:p>
          <a:endParaRPr lang="en-US"/>
        </a:p>
      </dgm:t>
    </dgm:pt>
    <dgm:pt modelId="{C8FEAC7F-50FC-434A-8E8C-3A124D3F1311}" type="sibTrans" cxnId="{205ED782-C9C3-44F3-882F-4D54F4EAD26D}">
      <dgm:prSet/>
      <dgm:spPr/>
      <dgm:t>
        <a:bodyPr/>
        <a:lstStyle/>
        <a:p>
          <a:endParaRPr lang="en-US"/>
        </a:p>
      </dgm:t>
    </dgm:pt>
    <dgm:pt modelId="{85DEF872-EE10-4740-984C-4C136A84FF22}">
      <dgm:prSet/>
      <dgm:spPr/>
      <dgm:t>
        <a:bodyPr/>
        <a:lstStyle/>
        <a:p>
          <a:r>
            <a:rPr lang="en-US"/>
            <a:t>Identify future areas for further exploration</a:t>
          </a:r>
        </a:p>
      </dgm:t>
    </dgm:pt>
    <dgm:pt modelId="{A6931EB7-D56C-40C3-93A0-93AEFC5B841D}" type="parTrans" cxnId="{1A016E4C-6A6B-4DA8-AC59-5A11221C6D40}">
      <dgm:prSet/>
      <dgm:spPr/>
      <dgm:t>
        <a:bodyPr/>
        <a:lstStyle/>
        <a:p>
          <a:endParaRPr lang="en-US"/>
        </a:p>
      </dgm:t>
    </dgm:pt>
    <dgm:pt modelId="{6D3505CE-414F-4E66-BF4A-6EBE6FB0BC1C}" type="sibTrans" cxnId="{1A016E4C-6A6B-4DA8-AC59-5A11221C6D40}">
      <dgm:prSet/>
      <dgm:spPr/>
      <dgm:t>
        <a:bodyPr/>
        <a:lstStyle/>
        <a:p>
          <a:endParaRPr lang="en-US"/>
        </a:p>
      </dgm:t>
    </dgm:pt>
    <dgm:pt modelId="{A74E3F11-E592-457F-84F3-0B9EFB4770A1}" type="pres">
      <dgm:prSet presAssocID="{4095A53E-E90B-42C9-9977-FA18D4770B78}" presName="root" presStyleCnt="0">
        <dgm:presLayoutVars>
          <dgm:dir/>
          <dgm:resizeHandles val="exact"/>
        </dgm:presLayoutVars>
      </dgm:prSet>
      <dgm:spPr/>
    </dgm:pt>
    <dgm:pt modelId="{2090AB63-0D32-49CD-9E84-27A79DE0A0EC}" type="pres">
      <dgm:prSet presAssocID="{849A291C-DB8F-4D92-9058-A444A27B3387}" presName="compNode" presStyleCnt="0"/>
      <dgm:spPr/>
    </dgm:pt>
    <dgm:pt modelId="{979B8196-05ED-4BAB-ABCE-C8D2B59604D3}" type="pres">
      <dgm:prSet presAssocID="{849A291C-DB8F-4D92-9058-A444A27B3387}" presName="bgRect" presStyleLbl="bgShp" presStyleIdx="0" presStyleCnt="5"/>
      <dgm:spPr/>
    </dgm:pt>
    <dgm:pt modelId="{A23EC8A9-C94F-4C9A-BE0C-4A27DF4C903B}" type="pres">
      <dgm:prSet presAssocID="{849A291C-DB8F-4D92-9058-A444A27B338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4AECF3E5-6233-4A5D-BC96-B13F4F741FF9}" type="pres">
      <dgm:prSet presAssocID="{849A291C-DB8F-4D92-9058-A444A27B3387}" presName="spaceRect" presStyleCnt="0"/>
      <dgm:spPr/>
    </dgm:pt>
    <dgm:pt modelId="{07CC9943-AD11-4430-87DF-4058DE937DB4}" type="pres">
      <dgm:prSet presAssocID="{849A291C-DB8F-4D92-9058-A444A27B3387}" presName="parTx" presStyleLbl="revTx" presStyleIdx="0" presStyleCnt="5">
        <dgm:presLayoutVars>
          <dgm:chMax val="0"/>
          <dgm:chPref val="0"/>
        </dgm:presLayoutVars>
      </dgm:prSet>
      <dgm:spPr/>
    </dgm:pt>
    <dgm:pt modelId="{7BB7FDED-8B6C-4BE8-886C-C55D75594E1C}" type="pres">
      <dgm:prSet presAssocID="{F10C26A4-4B58-4444-9F03-5A182C034E98}" presName="sibTrans" presStyleCnt="0"/>
      <dgm:spPr/>
    </dgm:pt>
    <dgm:pt modelId="{0176825F-2F1D-4506-911D-4861C4579306}" type="pres">
      <dgm:prSet presAssocID="{4C99F38C-091C-487A-B366-E8085B3ACE08}" presName="compNode" presStyleCnt="0"/>
      <dgm:spPr/>
    </dgm:pt>
    <dgm:pt modelId="{80791DC1-3BDB-4DF1-B03E-255E5A820FBB}" type="pres">
      <dgm:prSet presAssocID="{4C99F38C-091C-487A-B366-E8085B3ACE08}" presName="bgRect" presStyleLbl="bgShp" presStyleIdx="1" presStyleCnt="5"/>
      <dgm:spPr/>
    </dgm:pt>
    <dgm:pt modelId="{12050286-B6AF-4546-9D70-6898410015A1}" type="pres">
      <dgm:prSet presAssocID="{4C99F38C-091C-487A-B366-E8085B3ACE0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D3A09D0F-1CDD-44E6-9638-372E70A60A30}" type="pres">
      <dgm:prSet presAssocID="{4C99F38C-091C-487A-B366-E8085B3ACE08}" presName="spaceRect" presStyleCnt="0"/>
      <dgm:spPr/>
    </dgm:pt>
    <dgm:pt modelId="{527DC451-4965-4953-A085-7F5EDA9EBC61}" type="pres">
      <dgm:prSet presAssocID="{4C99F38C-091C-487A-B366-E8085B3ACE08}" presName="parTx" presStyleLbl="revTx" presStyleIdx="1" presStyleCnt="5">
        <dgm:presLayoutVars>
          <dgm:chMax val="0"/>
          <dgm:chPref val="0"/>
        </dgm:presLayoutVars>
      </dgm:prSet>
      <dgm:spPr/>
    </dgm:pt>
    <dgm:pt modelId="{0ACD135D-8A33-4E44-B57B-47096C3E4165}" type="pres">
      <dgm:prSet presAssocID="{2FDCC19C-0806-4B06-9153-0C6D67E68006}" presName="sibTrans" presStyleCnt="0"/>
      <dgm:spPr/>
    </dgm:pt>
    <dgm:pt modelId="{D519798A-BA4F-4972-A9E2-BF118B980184}" type="pres">
      <dgm:prSet presAssocID="{1964999E-813F-4F23-9123-3D1048DBB4ED}" presName="compNode" presStyleCnt="0"/>
      <dgm:spPr/>
    </dgm:pt>
    <dgm:pt modelId="{2A68FB36-5F11-4C4F-AC48-F83FA445773B}" type="pres">
      <dgm:prSet presAssocID="{1964999E-813F-4F23-9123-3D1048DBB4ED}" presName="bgRect" presStyleLbl="bgShp" presStyleIdx="2" presStyleCnt="5"/>
      <dgm:spPr/>
    </dgm:pt>
    <dgm:pt modelId="{9C7A2D16-96C5-4958-935F-AFC2C66E3210}" type="pres">
      <dgm:prSet presAssocID="{1964999E-813F-4F23-9123-3D1048DBB4E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4A39171B-BFF8-4D54-8DD5-F8664DBE21AA}" type="pres">
      <dgm:prSet presAssocID="{1964999E-813F-4F23-9123-3D1048DBB4ED}" presName="spaceRect" presStyleCnt="0"/>
      <dgm:spPr/>
    </dgm:pt>
    <dgm:pt modelId="{B43A8760-1260-4A52-A29C-275AF86353A5}" type="pres">
      <dgm:prSet presAssocID="{1964999E-813F-4F23-9123-3D1048DBB4ED}" presName="parTx" presStyleLbl="revTx" presStyleIdx="2" presStyleCnt="5">
        <dgm:presLayoutVars>
          <dgm:chMax val="0"/>
          <dgm:chPref val="0"/>
        </dgm:presLayoutVars>
      </dgm:prSet>
      <dgm:spPr/>
    </dgm:pt>
    <dgm:pt modelId="{5E263349-6AF5-4283-B8E4-3D498371D9E8}" type="pres">
      <dgm:prSet presAssocID="{95D9D015-12FA-47EB-AF47-06CE3E98F81C}" presName="sibTrans" presStyleCnt="0"/>
      <dgm:spPr/>
    </dgm:pt>
    <dgm:pt modelId="{C348F9CF-8860-4881-88B2-E63E0ABDADF7}" type="pres">
      <dgm:prSet presAssocID="{01FD2A68-A4A4-4B28-8F90-C4857D31978B}" presName="compNode" presStyleCnt="0"/>
      <dgm:spPr/>
    </dgm:pt>
    <dgm:pt modelId="{DA98963C-1620-431C-B90A-C9AE767F6F89}" type="pres">
      <dgm:prSet presAssocID="{01FD2A68-A4A4-4B28-8F90-C4857D31978B}" presName="bgRect" presStyleLbl="bgShp" presStyleIdx="3" presStyleCnt="5"/>
      <dgm:spPr/>
    </dgm:pt>
    <dgm:pt modelId="{7F788713-32FC-4C1F-8208-354D5C0A852E}" type="pres">
      <dgm:prSet presAssocID="{01FD2A68-A4A4-4B28-8F90-C4857D31978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B2E2652D-8C9C-4641-8096-47F87D61D856}" type="pres">
      <dgm:prSet presAssocID="{01FD2A68-A4A4-4B28-8F90-C4857D31978B}" presName="spaceRect" presStyleCnt="0"/>
      <dgm:spPr/>
    </dgm:pt>
    <dgm:pt modelId="{5955F2EF-5EDD-4B04-9EBD-5828493B17B6}" type="pres">
      <dgm:prSet presAssocID="{01FD2A68-A4A4-4B28-8F90-C4857D31978B}" presName="parTx" presStyleLbl="revTx" presStyleIdx="3" presStyleCnt="5">
        <dgm:presLayoutVars>
          <dgm:chMax val="0"/>
          <dgm:chPref val="0"/>
        </dgm:presLayoutVars>
      </dgm:prSet>
      <dgm:spPr/>
    </dgm:pt>
    <dgm:pt modelId="{AE9993C3-105E-47AC-9AE4-F37FB150E509}" type="pres">
      <dgm:prSet presAssocID="{C8FEAC7F-50FC-434A-8E8C-3A124D3F1311}" presName="sibTrans" presStyleCnt="0"/>
      <dgm:spPr/>
    </dgm:pt>
    <dgm:pt modelId="{C50B713A-B193-4FB7-A0C7-BDFA1CDBEEB7}" type="pres">
      <dgm:prSet presAssocID="{85DEF872-EE10-4740-984C-4C136A84FF22}" presName="compNode" presStyleCnt="0"/>
      <dgm:spPr/>
    </dgm:pt>
    <dgm:pt modelId="{8DDD30B1-8FDC-4927-B285-6F7D578CC1FB}" type="pres">
      <dgm:prSet presAssocID="{85DEF872-EE10-4740-984C-4C136A84FF22}" presName="bgRect" presStyleLbl="bgShp" presStyleIdx="4" presStyleCnt="5"/>
      <dgm:spPr/>
    </dgm:pt>
    <dgm:pt modelId="{91B43BC2-25ED-4E1F-8828-1867748C8366}" type="pres">
      <dgm:prSet presAssocID="{85DEF872-EE10-4740-984C-4C136A84FF2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gnifying glass"/>
        </a:ext>
      </dgm:extLst>
    </dgm:pt>
    <dgm:pt modelId="{EE68EAB2-3F47-4DDC-A847-A754DFA15158}" type="pres">
      <dgm:prSet presAssocID="{85DEF872-EE10-4740-984C-4C136A84FF22}" presName="spaceRect" presStyleCnt="0"/>
      <dgm:spPr/>
    </dgm:pt>
    <dgm:pt modelId="{4241EC56-F622-4B31-B2DA-380A34411CFF}" type="pres">
      <dgm:prSet presAssocID="{85DEF872-EE10-4740-984C-4C136A84FF22}" presName="parTx" presStyleLbl="revTx" presStyleIdx="4" presStyleCnt="5">
        <dgm:presLayoutVars>
          <dgm:chMax val="0"/>
          <dgm:chPref val="0"/>
        </dgm:presLayoutVars>
      </dgm:prSet>
      <dgm:spPr/>
    </dgm:pt>
  </dgm:ptLst>
  <dgm:cxnLst>
    <dgm:cxn modelId="{7F1A0A1C-568E-4517-B195-A88F60A60E17}" type="presOf" srcId="{85DEF872-EE10-4740-984C-4C136A84FF22}" destId="{4241EC56-F622-4B31-B2DA-380A34411CFF}" srcOrd="0" destOrd="0" presId="urn:microsoft.com/office/officeart/2018/2/layout/IconVerticalSolidList"/>
    <dgm:cxn modelId="{FC796927-BF2E-41E0-A78F-54142A4CAEC5}" type="presOf" srcId="{4C99F38C-091C-487A-B366-E8085B3ACE08}" destId="{527DC451-4965-4953-A085-7F5EDA9EBC61}" srcOrd="0" destOrd="0" presId="urn:microsoft.com/office/officeart/2018/2/layout/IconVerticalSolidList"/>
    <dgm:cxn modelId="{75CFED35-C511-4FE1-9DDB-92EDE4E5109E}" srcId="{4095A53E-E90B-42C9-9977-FA18D4770B78}" destId="{849A291C-DB8F-4D92-9058-A444A27B3387}" srcOrd="0" destOrd="0" parTransId="{35386AD3-0328-4D16-8FE8-102B4312B696}" sibTransId="{F10C26A4-4B58-4444-9F03-5A182C034E98}"/>
    <dgm:cxn modelId="{DF1ADA48-83CF-4F98-9665-70CD7250CDD5}" type="presOf" srcId="{849A291C-DB8F-4D92-9058-A444A27B3387}" destId="{07CC9943-AD11-4430-87DF-4058DE937DB4}" srcOrd="0" destOrd="0" presId="urn:microsoft.com/office/officeart/2018/2/layout/IconVerticalSolidList"/>
    <dgm:cxn modelId="{1A016E4C-6A6B-4DA8-AC59-5A11221C6D40}" srcId="{4095A53E-E90B-42C9-9977-FA18D4770B78}" destId="{85DEF872-EE10-4740-984C-4C136A84FF22}" srcOrd="4" destOrd="0" parTransId="{A6931EB7-D56C-40C3-93A0-93AEFC5B841D}" sibTransId="{6D3505CE-414F-4E66-BF4A-6EBE6FB0BC1C}"/>
    <dgm:cxn modelId="{1FEDCC70-1537-4223-BC87-EE2430C179EA}" type="presOf" srcId="{01FD2A68-A4A4-4B28-8F90-C4857D31978B}" destId="{5955F2EF-5EDD-4B04-9EBD-5828493B17B6}" srcOrd="0" destOrd="0" presId="urn:microsoft.com/office/officeart/2018/2/layout/IconVerticalSolidList"/>
    <dgm:cxn modelId="{205ED782-C9C3-44F3-882F-4D54F4EAD26D}" srcId="{4095A53E-E90B-42C9-9977-FA18D4770B78}" destId="{01FD2A68-A4A4-4B28-8F90-C4857D31978B}" srcOrd="3" destOrd="0" parTransId="{5088343B-0B56-4ADA-BD06-5F9388380C99}" sibTransId="{C8FEAC7F-50FC-434A-8E8C-3A124D3F1311}"/>
    <dgm:cxn modelId="{5E5A958D-C71C-4318-84D2-594CD5A15EF0}" srcId="{4095A53E-E90B-42C9-9977-FA18D4770B78}" destId="{1964999E-813F-4F23-9123-3D1048DBB4ED}" srcOrd="2" destOrd="0" parTransId="{60D36B4F-0163-42D2-A286-526B3B12D738}" sibTransId="{95D9D015-12FA-47EB-AF47-06CE3E98F81C}"/>
    <dgm:cxn modelId="{4E45BC98-CCFE-49E9-8237-CE3928FAF9A6}" srcId="{4095A53E-E90B-42C9-9977-FA18D4770B78}" destId="{4C99F38C-091C-487A-B366-E8085B3ACE08}" srcOrd="1" destOrd="0" parTransId="{9BDEBA00-FC56-48C2-9EFB-68FA09DAD85C}" sibTransId="{2FDCC19C-0806-4B06-9153-0C6D67E68006}"/>
    <dgm:cxn modelId="{5A3B6CC5-FB69-49FD-AEF1-5F0730C47732}" type="presOf" srcId="{4095A53E-E90B-42C9-9977-FA18D4770B78}" destId="{A74E3F11-E592-457F-84F3-0B9EFB4770A1}" srcOrd="0" destOrd="0" presId="urn:microsoft.com/office/officeart/2018/2/layout/IconVerticalSolidList"/>
    <dgm:cxn modelId="{E82D24EB-0B85-48B6-8385-A94B5E124C3A}" type="presOf" srcId="{1964999E-813F-4F23-9123-3D1048DBB4ED}" destId="{B43A8760-1260-4A52-A29C-275AF86353A5}" srcOrd="0" destOrd="0" presId="urn:microsoft.com/office/officeart/2018/2/layout/IconVerticalSolidList"/>
    <dgm:cxn modelId="{1C54D168-6969-4D68-9711-4852096B4238}" type="presParOf" srcId="{A74E3F11-E592-457F-84F3-0B9EFB4770A1}" destId="{2090AB63-0D32-49CD-9E84-27A79DE0A0EC}" srcOrd="0" destOrd="0" presId="urn:microsoft.com/office/officeart/2018/2/layout/IconVerticalSolidList"/>
    <dgm:cxn modelId="{BAB51F26-320A-4068-BA15-D8EA5304931A}" type="presParOf" srcId="{2090AB63-0D32-49CD-9E84-27A79DE0A0EC}" destId="{979B8196-05ED-4BAB-ABCE-C8D2B59604D3}" srcOrd="0" destOrd="0" presId="urn:microsoft.com/office/officeart/2018/2/layout/IconVerticalSolidList"/>
    <dgm:cxn modelId="{BA73EEBE-5808-4EFD-B0D9-DEFD1CC61085}" type="presParOf" srcId="{2090AB63-0D32-49CD-9E84-27A79DE0A0EC}" destId="{A23EC8A9-C94F-4C9A-BE0C-4A27DF4C903B}" srcOrd="1" destOrd="0" presId="urn:microsoft.com/office/officeart/2018/2/layout/IconVerticalSolidList"/>
    <dgm:cxn modelId="{864737F0-2B24-4D87-9716-EF7AA8091ED5}" type="presParOf" srcId="{2090AB63-0D32-49CD-9E84-27A79DE0A0EC}" destId="{4AECF3E5-6233-4A5D-BC96-B13F4F741FF9}" srcOrd="2" destOrd="0" presId="urn:microsoft.com/office/officeart/2018/2/layout/IconVerticalSolidList"/>
    <dgm:cxn modelId="{A1DAEBF9-4291-4548-9284-711493DAF78E}" type="presParOf" srcId="{2090AB63-0D32-49CD-9E84-27A79DE0A0EC}" destId="{07CC9943-AD11-4430-87DF-4058DE937DB4}" srcOrd="3" destOrd="0" presId="urn:microsoft.com/office/officeart/2018/2/layout/IconVerticalSolidList"/>
    <dgm:cxn modelId="{0DD64DFC-3D97-4ABA-95A0-D9533E3BE484}" type="presParOf" srcId="{A74E3F11-E592-457F-84F3-0B9EFB4770A1}" destId="{7BB7FDED-8B6C-4BE8-886C-C55D75594E1C}" srcOrd="1" destOrd="0" presId="urn:microsoft.com/office/officeart/2018/2/layout/IconVerticalSolidList"/>
    <dgm:cxn modelId="{BA710E06-826D-4043-916A-6BE784FEDE83}" type="presParOf" srcId="{A74E3F11-E592-457F-84F3-0B9EFB4770A1}" destId="{0176825F-2F1D-4506-911D-4861C4579306}" srcOrd="2" destOrd="0" presId="urn:microsoft.com/office/officeart/2018/2/layout/IconVerticalSolidList"/>
    <dgm:cxn modelId="{6E81E570-0BB7-4A5D-8B27-9576D3386065}" type="presParOf" srcId="{0176825F-2F1D-4506-911D-4861C4579306}" destId="{80791DC1-3BDB-4DF1-B03E-255E5A820FBB}" srcOrd="0" destOrd="0" presId="urn:microsoft.com/office/officeart/2018/2/layout/IconVerticalSolidList"/>
    <dgm:cxn modelId="{FCF858D9-AE99-4874-963A-FED245F18D70}" type="presParOf" srcId="{0176825F-2F1D-4506-911D-4861C4579306}" destId="{12050286-B6AF-4546-9D70-6898410015A1}" srcOrd="1" destOrd="0" presId="urn:microsoft.com/office/officeart/2018/2/layout/IconVerticalSolidList"/>
    <dgm:cxn modelId="{7945959B-19ED-4D6E-AB78-3FC880E6D625}" type="presParOf" srcId="{0176825F-2F1D-4506-911D-4861C4579306}" destId="{D3A09D0F-1CDD-44E6-9638-372E70A60A30}" srcOrd="2" destOrd="0" presId="urn:microsoft.com/office/officeart/2018/2/layout/IconVerticalSolidList"/>
    <dgm:cxn modelId="{64BCF02A-391F-49AB-BC86-EACC00BB66E2}" type="presParOf" srcId="{0176825F-2F1D-4506-911D-4861C4579306}" destId="{527DC451-4965-4953-A085-7F5EDA9EBC61}" srcOrd="3" destOrd="0" presId="urn:microsoft.com/office/officeart/2018/2/layout/IconVerticalSolidList"/>
    <dgm:cxn modelId="{AC31118D-B592-4F3F-941D-732B07FD0641}" type="presParOf" srcId="{A74E3F11-E592-457F-84F3-0B9EFB4770A1}" destId="{0ACD135D-8A33-4E44-B57B-47096C3E4165}" srcOrd="3" destOrd="0" presId="urn:microsoft.com/office/officeart/2018/2/layout/IconVerticalSolidList"/>
    <dgm:cxn modelId="{64E45598-26C7-43A3-BE39-5A1C44AF28FC}" type="presParOf" srcId="{A74E3F11-E592-457F-84F3-0B9EFB4770A1}" destId="{D519798A-BA4F-4972-A9E2-BF118B980184}" srcOrd="4" destOrd="0" presId="urn:microsoft.com/office/officeart/2018/2/layout/IconVerticalSolidList"/>
    <dgm:cxn modelId="{C01C813E-DBD8-4B55-82D5-A0E4440F58E3}" type="presParOf" srcId="{D519798A-BA4F-4972-A9E2-BF118B980184}" destId="{2A68FB36-5F11-4C4F-AC48-F83FA445773B}" srcOrd="0" destOrd="0" presId="urn:microsoft.com/office/officeart/2018/2/layout/IconVerticalSolidList"/>
    <dgm:cxn modelId="{1A5706E8-5641-48E6-976D-535946975581}" type="presParOf" srcId="{D519798A-BA4F-4972-A9E2-BF118B980184}" destId="{9C7A2D16-96C5-4958-935F-AFC2C66E3210}" srcOrd="1" destOrd="0" presId="urn:microsoft.com/office/officeart/2018/2/layout/IconVerticalSolidList"/>
    <dgm:cxn modelId="{70BB8EC7-B25C-43CC-A51C-8F689FAF7449}" type="presParOf" srcId="{D519798A-BA4F-4972-A9E2-BF118B980184}" destId="{4A39171B-BFF8-4D54-8DD5-F8664DBE21AA}" srcOrd="2" destOrd="0" presId="urn:microsoft.com/office/officeart/2018/2/layout/IconVerticalSolidList"/>
    <dgm:cxn modelId="{400B45F2-6C31-46A9-9F0F-1F8B7196DED0}" type="presParOf" srcId="{D519798A-BA4F-4972-A9E2-BF118B980184}" destId="{B43A8760-1260-4A52-A29C-275AF86353A5}" srcOrd="3" destOrd="0" presId="urn:microsoft.com/office/officeart/2018/2/layout/IconVerticalSolidList"/>
    <dgm:cxn modelId="{3A43F301-70F7-471B-B83E-2CAC01702D59}" type="presParOf" srcId="{A74E3F11-E592-457F-84F3-0B9EFB4770A1}" destId="{5E263349-6AF5-4283-B8E4-3D498371D9E8}" srcOrd="5" destOrd="0" presId="urn:microsoft.com/office/officeart/2018/2/layout/IconVerticalSolidList"/>
    <dgm:cxn modelId="{BB2C7C24-9A06-4821-8432-06BB689892E2}" type="presParOf" srcId="{A74E3F11-E592-457F-84F3-0B9EFB4770A1}" destId="{C348F9CF-8860-4881-88B2-E63E0ABDADF7}" srcOrd="6" destOrd="0" presId="urn:microsoft.com/office/officeart/2018/2/layout/IconVerticalSolidList"/>
    <dgm:cxn modelId="{A7308A86-6B11-421A-89F7-0F0E0FF81369}" type="presParOf" srcId="{C348F9CF-8860-4881-88B2-E63E0ABDADF7}" destId="{DA98963C-1620-431C-B90A-C9AE767F6F89}" srcOrd="0" destOrd="0" presId="urn:microsoft.com/office/officeart/2018/2/layout/IconVerticalSolidList"/>
    <dgm:cxn modelId="{3152D1D0-D6AD-431B-8E88-AD0E23E5C6EB}" type="presParOf" srcId="{C348F9CF-8860-4881-88B2-E63E0ABDADF7}" destId="{7F788713-32FC-4C1F-8208-354D5C0A852E}" srcOrd="1" destOrd="0" presId="urn:microsoft.com/office/officeart/2018/2/layout/IconVerticalSolidList"/>
    <dgm:cxn modelId="{0B492877-9CBF-498E-A931-4EC4A387C2D3}" type="presParOf" srcId="{C348F9CF-8860-4881-88B2-E63E0ABDADF7}" destId="{B2E2652D-8C9C-4641-8096-47F87D61D856}" srcOrd="2" destOrd="0" presId="urn:microsoft.com/office/officeart/2018/2/layout/IconVerticalSolidList"/>
    <dgm:cxn modelId="{BCF63DDD-8003-414F-A9CA-AF5D347C413A}" type="presParOf" srcId="{C348F9CF-8860-4881-88B2-E63E0ABDADF7}" destId="{5955F2EF-5EDD-4B04-9EBD-5828493B17B6}" srcOrd="3" destOrd="0" presId="urn:microsoft.com/office/officeart/2018/2/layout/IconVerticalSolidList"/>
    <dgm:cxn modelId="{C4E49329-936C-47FF-88AD-162C87C234F8}" type="presParOf" srcId="{A74E3F11-E592-457F-84F3-0B9EFB4770A1}" destId="{AE9993C3-105E-47AC-9AE4-F37FB150E509}" srcOrd="7" destOrd="0" presId="urn:microsoft.com/office/officeart/2018/2/layout/IconVerticalSolidList"/>
    <dgm:cxn modelId="{6B905210-7BB5-4EE9-9EB9-4CEFCFAE00D9}" type="presParOf" srcId="{A74E3F11-E592-457F-84F3-0B9EFB4770A1}" destId="{C50B713A-B193-4FB7-A0C7-BDFA1CDBEEB7}" srcOrd="8" destOrd="0" presId="urn:microsoft.com/office/officeart/2018/2/layout/IconVerticalSolidList"/>
    <dgm:cxn modelId="{21F72E4B-0569-4A66-86EB-A45328F3ACF2}" type="presParOf" srcId="{C50B713A-B193-4FB7-A0C7-BDFA1CDBEEB7}" destId="{8DDD30B1-8FDC-4927-B285-6F7D578CC1FB}" srcOrd="0" destOrd="0" presId="urn:microsoft.com/office/officeart/2018/2/layout/IconVerticalSolidList"/>
    <dgm:cxn modelId="{F5DCED02-758D-4795-A237-34D4A699DDAE}" type="presParOf" srcId="{C50B713A-B193-4FB7-A0C7-BDFA1CDBEEB7}" destId="{91B43BC2-25ED-4E1F-8828-1867748C8366}" srcOrd="1" destOrd="0" presId="urn:microsoft.com/office/officeart/2018/2/layout/IconVerticalSolidList"/>
    <dgm:cxn modelId="{FD0C8258-23A6-467D-8C6B-FFCF7736F602}" type="presParOf" srcId="{C50B713A-B193-4FB7-A0C7-BDFA1CDBEEB7}" destId="{EE68EAB2-3F47-4DDC-A847-A754DFA15158}" srcOrd="2" destOrd="0" presId="urn:microsoft.com/office/officeart/2018/2/layout/IconVerticalSolidList"/>
    <dgm:cxn modelId="{50889E12-903F-46BB-AEA6-651243F4A440}" type="presParOf" srcId="{C50B713A-B193-4FB7-A0C7-BDFA1CDBEEB7}" destId="{4241EC56-F622-4B31-B2DA-380A34411CF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907E2A-BDA5-4D0B-ACB0-04B9ADFCB689}"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85CD3AEB-2625-47B4-9D92-1F24ADC8C193}">
      <dgm:prSet/>
      <dgm:spPr/>
      <dgm:t>
        <a:bodyPr/>
        <a:lstStyle/>
        <a:p>
          <a:r>
            <a:rPr lang="en-US"/>
            <a:t>Multinomial Logistic Regression using multinom()</a:t>
          </a:r>
        </a:p>
      </dgm:t>
    </dgm:pt>
    <dgm:pt modelId="{5797ECB2-F82C-429A-85FF-B71183F338CF}" type="parTrans" cxnId="{4B84AC97-07C1-40E2-A991-EAC95B779F2B}">
      <dgm:prSet/>
      <dgm:spPr/>
      <dgm:t>
        <a:bodyPr/>
        <a:lstStyle/>
        <a:p>
          <a:endParaRPr lang="en-US"/>
        </a:p>
      </dgm:t>
    </dgm:pt>
    <dgm:pt modelId="{3BDC507A-533E-4A4E-BD38-97B2EE48FEF2}" type="sibTrans" cxnId="{4B84AC97-07C1-40E2-A991-EAC95B779F2B}">
      <dgm:prSet/>
      <dgm:spPr/>
      <dgm:t>
        <a:bodyPr/>
        <a:lstStyle/>
        <a:p>
          <a:endParaRPr lang="en-US"/>
        </a:p>
      </dgm:t>
    </dgm:pt>
    <dgm:pt modelId="{4DCDA059-751E-43C2-B5AD-BE92FBE4E1C1}">
      <dgm:prSet/>
      <dgm:spPr/>
      <dgm:t>
        <a:bodyPr/>
        <a:lstStyle/>
        <a:p>
          <a:r>
            <a:rPr lang="en-US" dirty="0"/>
            <a:t>KNN classifier with k=3 and k=5 using </a:t>
          </a:r>
          <a:r>
            <a:rPr lang="en-US" dirty="0" err="1"/>
            <a:t>knn</a:t>
          </a:r>
          <a:r>
            <a:rPr lang="en-US" dirty="0"/>
            <a:t>()***</a:t>
          </a:r>
        </a:p>
      </dgm:t>
    </dgm:pt>
    <dgm:pt modelId="{33580935-1B03-4DC5-B0B9-EFBF93FBD96E}" type="parTrans" cxnId="{76CD1B0F-C65D-4E2D-BC24-37EF2633569E}">
      <dgm:prSet/>
      <dgm:spPr/>
      <dgm:t>
        <a:bodyPr/>
        <a:lstStyle/>
        <a:p>
          <a:endParaRPr lang="en-US"/>
        </a:p>
      </dgm:t>
    </dgm:pt>
    <dgm:pt modelId="{21E9A15D-00CC-4FBD-807B-54DCC43F13D7}" type="sibTrans" cxnId="{76CD1B0F-C65D-4E2D-BC24-37EF2633569E}">
      <dgm:prSet/>
      <dgm:spPr/>
      <dgm:t>
        <a:bodyPr/>
        <a:lstStyle/>
        <a:p>
          <a:endParaRPr lang="en-US"/>
        </a:p>
      </dgm:t>
    </dgm:pt>
    <dgm:pt modelId="{08A6DFCA-5EDD-49FE-8FB0-7B183C98FAC8}">
      <dgm:prSet/>
      <dgm:spPr/>
      <dgm:t>
        <a:bodyPr/>
        <a:lstStyle/>
        <a:p>
          <a:r>
            <a:rPr lang="en-US" dirty="0"/>
            <a:t>Decision Tree classifier using </a:t>
          </a:r>
          <a:r>
            <a:rPr lang="en-US" dirty="0" err="1"/>
            <a:t>randomForest</a:t>
          </a:r>
          <a:r>
            <a:rPr lang="en-US" dirty="0"/>
            <a:t>() with </a:t>
          </a:r>
          <a:r>
            <a:rPr lang="en-US" dirty="0" err="1"/>
            <a:t>ntree</a:t>
          </a:r>
          <a:r>
            <a:rPr lang="en-US" dirty="0"/>
            <a:t>=1</a:t>
          </a:r>
        </a:p>
      </dgm:t>
    </dgm:pt>
    <dgm:pt modelId="{F6DEB3F0-2E34-498A-AB5E-920B44256EF7}" type="parTrans" cxnId="{3F13DE09-3152-406B-8A79-9CECBBAC5D53}">
      <dgm:prSet/>
      <dgm:spPr/>
      <dgm:t>
        <a:bodyPr/>
        <a:lstStyle/>
        <a:p>
          <a:endParaRPr lang="en-US"/>
        </a:p>
      </dgm:t>
    </dgm:pt>
    <dgm:pt modelId="{571A9896-AA4D-48E4-9EC8-F0CA3CCA4FA8}" type="sibTrans" cxnId="{3F13DE09-3152-406B-8A79-9CECBBAC5D53}">
      <dgm:prSet/>
      <dgm:spPr/>
      <dgm:t>
        <a:bodyPr/>
        <a:lstStyle/>
        <a:p>
          <a:endParaRPr lang="en-US"/>
        </a:p>
      </dgm:t>
    </dgm:pt>
    <dgm:pt modelId="{70E0D5C0-49EB-4E5D-BB35-70C1C08CCC78}">
      <dgm:prSet/>
      <dgm:spPr/>
      <dgm:t>
        <a:bodyPr/>
        <a:lstStyle/>
        <a:p>
          <a:r>
            <a:rPr lang="en-US" dirty="0"/>
            <a:t>Random Forest classifier using </a:t>
          </a:r>
          <a:r>
            <a:rPr lang="en-US" dirty="0" err="1"/>
            <a:t>randomForest</a:t>
          </a:r>
          <a:r>
            <a:rPr lang="en-US" dirty="0"/>
            <a:t>()</a:t>
          </a:r>
        </a:p>
      </dgm:t>
    </dgm:pt>
    <dgm:pt modelId="{C042B37A-6820-4CBE-843C-2D6BC66C0C13}" type="parTrans" cxnId="{9DDC8098-0719-4F26-A4FF-986C7873B855}">
      <dgm:prSet/>
      <dgm:spPr/>
      <dgm:t>
        <a:bodyPr/>
        <a:lstStyle/>
        <a:p>
          <a:endParaRPr lang="en-US"/>
        </a:p>
      </dgm:t>
    </dgm:pt>
    <dgm:pt modelId="{29AA4255-8F2F-4493-973C-B3288069FDC2}" type="sibTrans" cxnId="{9DDC8098-0719-4F26-A4FF-986C7873B855}">
      <dgm:prSet/>
      <dgm:spPr/>
      <dgm:t>
        <a:bodyPr/>
        <a:lstStyle/>
        <a:p>
          <a:endParaRPr lang="en-US"/>
        </a:p>
      </dgm:t>
    </dgm:pt>
    <dgm:pt modelId="{0CA510BD-A241-4032-A71B-0F7A87A3D3D8}">
      <dgm:prSet/>
      <dgm:spPr/>
      <dgm:t>
        <a:bodyPr/>
        <a:lstStyle/>
        <a:p>
          <a:r>
            <a:rPr lang="en-US" dirty="0"/>
            <a:t>Boosting classifier using </a:t>
          </a:r>
          <a:r>
            <a:rPr lang="en-US" dirty="0" err="1"/>
            <a:t>gbm</a:t>
          </a:r>
          <a:r>
            <a:rPr lang="en-US" dirty="0"/>
            <a:t>()</a:t>
          </a:r>
        </a:p>
      </dgm:t>
    </dgm:pt>
    <dgm:pt modelId="{8F7A2FF9-0A25-4DE4-A600-9C5428B96E01}" type="parTrans" cxnId="{C8E0FAC5-6F93-4147-B8F4-1B37C37F9655}">
      <dgm:prSet/>
      <dgm:spPr/>
      <dgm:t>
        <a:bodyPr/>
        <a:lstStyle/>
        <a:p>
          <a:endParaRPr lang="en-US"/>
        </a:p>
      </dgm:t>
    </dgm:pt>
    <dgm:pt modelId="{1A825E12-B43F-4A49-A33D-940556C2D614}" type="sibTrans" cxnId="{C8E0FAC5-6F93-4147-B8F4-1B37C37F9655}">
      <dgm:prSet/>
      <dgm:spPr/>
      <dgm:t>
        <a:bodyPr/>
        <a:lstStyle/>
        <a:p>
          <a:endParaRPr lang="en-US"/>
        </a:p>
      </dgm:t>
    </dgm:pt>
    <dgm:pt modelId="{9898F58A-B2E7-4549-AD16-A35C474935BA}" type="pres">
      <dgm:prSet presAssocID="{9E907E2A-BDA5-4D0B-ACB0-04B9ADFCB689}" presName="vert0" presStyleCnt="0">
        <dgm:presLayoutVars>
          <dgm:dir/>
          <dgm:animOne val="branch"/>
          <dgm:animLvl val="lvl"/>
        </dgm:presLayoutVars>
      </dgm:prSet>
      <dgm:spPr/>
    </dgm:pt>
    <dgm:pt modelId="{8A34C19E-9B0E-6B40-AECF-CF4ADF3C8E2C}" type="pres">
      <dgm:prSet presAssocID="{85CD3AEB-2625-47B4-9D92-1F24ADC8C193}" presName="thickLine" presStyleLbl="alignNode1" presStyleIdx="0" presStyleCnt="5"/>
      <dgm:spPr/>
    </dgm:pt>
    <dgm:pt modelId="{17D4A9A4-83F5-5D4E-A70C-254343557165}" type="pres">
      <dgm:prSet presAssocID="{85CD3AEB-2625-47B4-9D92-1F24ADC8C193}" presName="horz1" presStyleCnt="0"/>
      <dgm:spPr/>
    </dgm:pt>
    <dgm:pt modelId="{B0748D43-75EE-F746-9ECF-7C5018899764}" type="pres">
      <dgm:prSet presAssocID="{85CD3AEB-2625-47B4-9D92-1F24ADC8C193}" presName="tx1" presStyleLbl="revTx" presStyleIdx="0" presStyleCnt="5"/>
      <dgm:spPr/>
    </dgm:pt>
    <dgm:pt modelId="{14B7E07C-27AE-414C-80A0-E7A26A8E972B}" type="pres">
      <dgm:prSet presAssocID="{85CD3AEB-2625-47B4-9D92-1F24ADC8C193}" presName="vert1" presStyleCnt="0"/>
      <dgm:spPr/>
    </dgm:pt>
    <dgm:pt modelId="{FA7D2383-AEA6-024E-9F76-0A784DCEEC6E}" type="pres">
      <dgm:prSet presAssocID="{4DCDA059-751E-43C2-B5AD-BE92FBE4E1C1}" presName="thickLine" presStyleLbl="alignNode1" presStyleIdx="1" presStyleCnt="5"/>
      <dgm:spPr/>
    </dgm:pt>
    <dgm:pt modelId="{FE485466-243F-9E47-8724-3B34728E8986}" type="pres">
      <dgm:prSet presAssocID="{4DCDA059-751E-43C2-B5AD-BE92FBE4E1C1}" presName="horz1" presStyleCnt="0"/>
      <dgm:spPr/>
    </dgm:pt>
    <dgm:pt modelId="{9A607980-831D-E940-8497-752D8E7D527C}" type="pres">
      <dgm:prSet presAssocID="{4DCDA059-751E-43C2-B5AD-BE92FBE4E1C1}" presName="tx1" presStyleLbl="revTx" presStyleIdx="1" presStyleCnt="5"/>
      <dgm:spPr/>
    </dgm:pt>
    <dgm:pt modelId="{A5ECC7DB-1890-034B-858F-D54C972248A7}" type="pres">
      <dgm:prSet presAssocID="{4DCDA059-751E-43C2-B5AD-BE92FBE4E1C1}" presName="vert1" presStyleCnt="0"/>
      <dgm:spPr/>
    </dgm:pt>
    <dgm:pt modelId="{0F57DAE3-3C93-3849-998A-F87D50F2143E}" type="pres">
      <dgm:prSet presAssocID="{08A6DFCA-5EDD-49FE-8FB0-7B183C98FAC8}" presName="thickLine" presStyleLbl="alignNode1" presStyleIdx="2" presStyleCnt="5"/>
      <dgm:spPr/>
    </dgm:pt>
    <dgm:pt modelId="{D10B21F7-D592-5041-9E2B-C90804078349}" type="pres">
      <dgm:prSet presAssocID="{08A6DFCA-5EDD-49FE-8FB0-7B183C98FAC8}" presName="horz1" presStyleCnt="0"/>
      <dgm:spPr/>
    </dgm:pt>
    <dgm:pt modelId="{E825F3DA-045D-E543-984E-30883D69EAD3}" type="pres">
      <dgm:prSet presAssocID="{08A6DFCA-5EDD-49FE-8FB0-7B183C98FAC8}" presName="tx1" presStyleLbl="revTx" presStyleIdx="2" presStyleCnt="5"/>
      <dgm:spPr/>
    </dgm:pt>
    <dgm:pt modelId="{12647849-B897-D143-9708-3DB911FDE00C}" type="pres">
      <dgm:prSet presAssocID="{08A6DFCA-5EDD-49FE-8FB0-7B183C98FAC8}" presName="vert1" presStyleCnt="0"/>
      <dgm:spPr/>
    </dgm:pt>
    <dgm:pt modelId="{97A5ED07-A00F-A548-8BF3-FB15B60DA547}" type="pres">
      <dgm:prSet presAssocID="{70E0D5C0-49EB-4E5D-BB35-70C1C08CCC78}" presName="thickLine" presStyleLbl="alignNode1" presStyleIdx="3" presStyleCnt="5"/>
      <dgm:spPr/>
    </dgm:pt>
    <dgm:pt modelId="{DDA1502B-D673-124F-93C7-141C090F5955}" type="pres">
      <dgm:prSet presAssocID="{70E0D5C0-49EB-4E5D-BB35-70C1C08CCC78}" presName="horz1" presStyleCnt="0"/>
      <dgm:spPr/>
    </dgm:pt>
    <dgm:pt modelId="{45AF6DF2-C86D-AB4B-9B09-1C36861F44FC}" type="pres">
      <dgm:prSet presAssocID="{70E0D5C0-49EB-4E5D-BB35-70C1C08CCC78}" presName="tx1" presStyleLbl="revTx" presStyleIdx="3" presStyleCnt="5"/>
      <dgm:spPr/>
    </dgm:pt>
    <dgm:pt modelId="{19A9B7B0-C9B1-314A-B52D-D8850C99E57B}" type="pres">
      <dgm:prSet presAssocID="{70E0D5C0-49EB-4E5D-BB35-70C1C08CCC78}" presName="vert1" presStyleCnt="0"/>
      <dgm:spPr/>
    </dgm:pt>
    <dgm:pt modelId="{827EFB32-1166-7B4C-90C3-1981D7026EED}" type="pres">
      <dgm:prSet presAssocID="{0CA510BD-A241-4032-A71B-0F7A87A3D3D8}" presName="thickLine" presStyleLbl="alignNode1" presStyleIdx="4" presStyleCnt="5"/>
      <dgm:spPr/>
    </dgm:pt>
    <dgm:pt modelId="{CF6E660D-CC18-554E-AFB5-7E22A9CED256}" type="pres">
      <dgm:prSet presAssocID="{0CA510BD-A241-4032-A71B-0F7A87A3D3D8}" presName="horz1" presStyleCnt="0"/>
      <dgm:spPr/>
    </dgm:pt>
    <dgm:pt modelId="{F7E60198-545B-4E47-BA38-A3A7470E5520}" type="pres">
      <dgm:prSet presAssocID="{0CA510BD-A241-4032-A71B-0F7A87A3D3D8}" presName="tx1" presStyleLbl="revTx" presStyleIdx="4" presStyleCnt="5"/>
      <dgm:spPr/>
    </dgm:pt>
    <dgm:pt modelId="{E3AF922E-B995-9940-82BE-B5722E385F22}" type="pres">
      <dgm:prSet presAssocID="{0CA510BD-A241-4032-A71B-0F7A87A3D3D8}" presName="vert1" presStyleCnt="0"/>
      <dgm:spPr/>
    </dgm:pt>
  </dgm:ptLst>
  <dgm:cxnLst>
    <dgm:cxn modelId="{3F13DE09-3152-406B-8A79-9CECBBAC5D53}" srcId="{9E907E2A-BDA5-4D0B-ACB0-04B9ADFCB689}" destId="{08A6DFCA-5EDD-49FE-8FB0-7B183C98FAC8}" srcOrd="2" destOrd="0" parTransId="{F6DEB3F0-2E34-498A-AB5E-920B44256EF7}" sibTransId="{571A9896-AA4D-48E4-9EC8-F0CA3CCA4FA8}"/>
    <dgm:cxn modelId="{76CD1B0F-C65D-4E2D-BC24-37EF2633569E}" srcId="{9E907E2A-BDA5-4D0B-ACB0-04B9ADFCB689}" destId="{4DCDA059-751E-43C2-B5AD-BE92FBE4E1C1}" srcOrd="1" destOrd="0" parTransId="{33580935-1B03-4DC5-B0B9-EFBF93FBD96E}" sibTransId="{21E9A15D-00CC-4FBD-807B-54DCC43F13D7}"/>
    <dgm:cxn modelId="{C7D1F117-F01F-724D-BA15-7B52FF011C85}" type="presOf" srcId="{9E907E2A-BDA5-4D0B-ACB0-04B9ADFCB689}" destId="{9898F58A-B2E7-4549-AD16-A35C474935BA}" srcOrd="0" destOrd="0" presId="urn:microsoft.com/office/officeart/2008/layout/LinedList"/>
    <dgm:cxn modelId="{18A23C21-8577-3A48-A733-A9EB02B6D6B8}" type="presOf" srcId="{85CD3AEB-2625-47B4-9D92-1F24ADC8C193}" destId="{B0748D43-75EE-F746-9ECF-7C5018899764}" srcOrd="0" destOrd="0" presId="urn:microsoft.com/office/officeart/2008/layout/LinedList"/>
    <dgm:cxn modelId="{D77AFE5B-8037-CC4A-885A-44B653A48B8B}" type="presOf" srcId="{08A6DFCA-5EDD-49FE-8FB0-7B183C98FAC8}" destId="{E825F3DA-045D-E543-984E-30883D69EAD3}" srcOrd="0" destOrd="0" presId="urn:microsoft.com/office/officeart/2008/layout/LinedList"/>
    <dgm:cxn modelId="{4B84AC97-07C1-40E2-A991-EAC95B779F2B}" srcId="{9E907E2A-BDA5-4D0B-ACB0-04B9ADFCB689}" destId="{85CD3AEB-2625-47B4-9D92-1F24ADC8C193}" srcOrd="0" destOrd="0" parTransId="{5797ECB2-F82C-429A-85FF-B71183F338CF}" sibTransId="{3BDC507A-533E-4A4E-BD38-97B2EE48FEF2}"/>
    <dgm:cxn modelId="{9DDC8098-0719-4F26-A4FF-986C7873B855}" srcId="{9E907E2A-BDA5-4D0B-ACB0-04B9ADFCB689}" destId="{70E0D5C0-49EB-4E5D-BB35-70C1C08CCC78}" srcOrd="3" destOrd="0" parTransId="{C042B37A-6820-4CBE-843C-2D6BC66C0C13}" sibTransId="{29AA4255-8F2F-4493-973C-B3288069FDC2}"/>
    <dgm:cxn modelId="{0766CFA9-A7D6-C745-A136-D010A5A4EF33}" type="presOf" srcId="{0CA510BD-A241-4032-A71B-0F7A87A3D3D8}" destId="{F7E60198-545B-4E47-BA38-A3A7470E5520}" srcOrd="0" destOrd="0" presId="urn:microsoft.com/office/officeart/2008/layout/LinedList"/>
    <dgm:cxn modelId="{C8E0FAC5-6F93-4147-B8F4-1B37C37F9655}" srcId="{9E907E2A-BDA5-4D0B-ACB0-04B9ADFCB689}" destId="{0CA510BD-A241-4032-A71B-0F7A87A3D3D8}" srcOrd="4" destOrd="0" parTransId="{8F7A2FF9-0A25-4DE4-A600-9C5428B96E01}" sibTransId="{1A825E12-B43F-4A49-A33D-940556C2D614}"/>
    <dgm:cxn modelId="{C0A74DD5-B927-E745-A04E-DD3B4E9AE215}" type="presOf" srcId="{4DCDA059-751E-43C2-B5AD-BE92FBE4E1C1}" destId="{9A607980-831D-E940-8497-752D8E7D527C}" srcOrd="0" destOrd="0" presId="urn:microsoft.com/office/officeart/2008/layout/LinedList"/>
    <dgm:cxn modelId="{4338F1D6-D8A7-844F-BC41-35D4881801E7}" type="presOf" srcId="{70E0D5C0-49EB-4E5D-BB35-70C1C08CCC78}" destId="{45AF6DF2-C86D-AB4B-9B09-1C36861F44FC}" srcOrd="0" destOrd="0" presId="urn:microsoft.com/office/officeart/2008/layout/LinedList"/>
    <dgm:cxn modelId="{83ED586C-16CA-374D-BB8A-8ECB8EFD865A}" type="presParOf" srcId="{9898F58A-B2E7-4549-AD16-A35C474935BA}" destId="{8A34C19E-9B0E-6B40-AECF-CF4ADF3C8E2C}" srcOrd="0" destOrd="0" presId="urn:microsoft.com/office/officeart/2008/layout/LinedList"/>
    <dgm:cxn modelId="{C22D0ED7-41A2-424A-BD41-5D056918C40A}" type="presParOf" srcId="{9898F58A-B2E7-4549-AD16-A35C474935BA}" destId="{17D4A9A4-83F5-5D4E-A70C-254343557165}" srcOrd="1" destOrd="0" presId="urn:microsoft.com/office/officeart/2008/layout/LinedList"/>
    <dgm:cxn modelId="{3F134114-701B-2447-AB08-C0703220C826}" type="presParOf" srcId="{17D4A9A4-83F5-5D4E-A70C-254343557165}" destId="{B0748D43-75EE-F746-9ECF-7C5018899764}" srcOrd="0" destOrd="0" presId="urn:microsoft.com/office/officeart/2008/layout/LinedList"/>
    <dgm:cxn modelId="{BEA80B1D-3265-1E42-A2BB-382B919239E0}" type="presParOf" srcId="{17D4A9A4-83F5-5D4E-A70C-254343557165}" destId="{14B7E07C-27AE-414C-80A0-E7A26A8E972B}" srcOrd="1" destOrd="0" presId="urn:microsoft.com/office/officeart/2008/layout/LinedList"/>
    <dgm:cxn modelId="{B1BA968F-C866-0B4F-9B28-E83094AB726E}" type="presParOf" srcId="{9898F58A-B2E7-4549-AD16-A35C474935BA}" destId="{FA7D2383-AEA6-024E-9F76-0A784DCEEC6E}" srcOrd="2" destOrd="0" presId="urn:microsoft.com/office/officeart/2008/layout/LinedList"/>
    <dgm:cxn modelId="{0E94C82E-6EFC-2A44-9ED2-3AE09869327F}" type="presParOf" srcId="{9898F58A-B2E7-4549-AD16-A35C474935BA}" destId="{FE485466-243F-9E47-8724-3B34728E8986}" srcOrd="3" destOrd="0" presId="urn:microsoft.com/office/officeart/2008/layout/LinedList"/>
    <dgm:cxn modelId="{5EA66135-CD8A-7340-B965-C79708747F35}" type="presParOf" srcId="{FE485466-243F-9E47-8724-3B34728E8986}" destId="{9A607980-831D-E940-8497-752D8E7D527C}" srcOrd="0" destOrd="0" presId="urn:microsoft.com/office/officeart/2008/layout/LinedList"/>
    <dgm:cxn modelId="{1E255BD9-7F26-D548-A0CC-9F86215AAD0A}" type="presParOf" srcId="{FE485466-243F-9E47-8724-3B34728E8986}" destId="{A5ECC7DB-1890-034B-858F-D54C972248A7}" srcOrd="1" destOrd="0" presId="urn:microsoft.com/office/officeart/2008/layout/LinedList"/>
    <dgm:cxn modelId="{3B5E8EEF-B9BE-D849-9462-2FD83FA1C3EE}" type="presParOf" srcId="{9898F58A-B2E7-4549-AD16-A35C474935BA}" destId="{0F57DAE3-3C93-3849-998A-F87D50F2143E}" srcOrd="4" destOrd="0" presId="urn:microsoft.com/office/officeart/2008/layout/LinedList"/>
    <dgm:cxn modelId="{91B309B0-F2C7-1742-969C-8CE5C01A3305}" type="presParOf" srcId="{9898F58A-B2E7-4549-AD16-A35C474935BA}" destId="{D10B21F7-D592-5041-9E2B-C90804078349}" srcOrd="5" destOrd="0" presId="urn:microsoft.com/office/officeart/2008/layout/LinedList"/>
    <dgm:cxn modelId="{29E7B18C-925E-544C-B1CF-E9D9EFBBEF93}" type="presParOf" srcId="{D10B21F7-D592-5041-9E2B-C90804078349}" destId="{E825F3DA-045D-E543-984E-30883D69EAD3}" srcOrd="0" destOrd="0" presId="urn:microsoft.com/office/officeart/2008/layout/LinedList"/>
    <dgm:cxn modelId="{C7F50345-70F8-DC4A-AA48-BFACB344F37D}" type="presParOf" srcId="{D10B21F7-D592-5041-9E2B-C90804078349}" destId="{12647849-B897-D143-9708-3DB911FDE00C}" srcOrd="1" destOrd="0" presId="urn:microsoft.com/office/officeart/2008/layout/LinedList"/>
    <dgm:cxn modelId="{614F99AC-1C2A-F649-A3AD-ADBDA2CA5CD7}" type="presParOf" srcId="{9898F58A-B2E7-4549-AD16-A35C474935BA}" destId="{97A5ED07-A00F-A548-8BF3-FB15B60DA547}" srcOrd="6" destOrd="0" presId="urn:microsoft.com/office/officeart/2008/layout/LinedList"/>
    <dgm:cxn modelId="{D61D9020-2389-9E42-8CC3-8D44B3D42297}" type="presParOf" srcId="{9898F58A-B2E7-4549-AD16-A35C474935BA}" destId="{DDA1502B-D673-124F-93C7-141C090F5955}" srcOrd="7" destOrd="0" presId="urn:microsoft.com/office/officeart/2008/layout/LinedList"/>
    <dgm:cxn modelId="{2C99D4D7-3B98-5942-B756-EB421600BC8A}" type="presParOf" srcId="{DDA1502B-D673-124F-93C7-141C090F5955}" destId="{45AF6DF2-C86D-AB4B-9B09-1C36861F44FC}" srcOrd="0" destOrd="0" presId="urn:microsoft.com/office/officeart/2008/layout/LinedList"/>
    <dgm:cxn modelId="{7A7E7821-44FE-754E-8D49-35C9ABC7B82A}" type="presParOf" srcId="{DDA1502B-D673-124F-93C7-141C090F5955}" destId="{19A9B7B0-C9B1-314A-B52D-D8850C99E57B}" srcOrd="1" destOrd="0" presId="urn:microsoft.com/office/officeart/2008/layout/LinedList"/>
    <dgm:cxn modelId="{EBBCAFEC-E2F0-EE4D-8F03-F6A7785016C9}" type="presParOf" srcId="{9898F58A-B2E7-4549-AD16-A35C474935BA}" destId="{827EFB32-1166-7B4C-90C3-1981D7026EED}" srcOrd="8" destOrd="0" presId="urn:microsoft.com/office/officeart/2008/layout/LinedList"/>
    <dgm:cxn modelId="{74BE1EF1-89FC-5547-8D3E-98723CC3BEE8}" type="presParOf" srcId="{9898F58A-B2E7-4549-AD16-A35C474935BA}" destId="{CF6E660D-CC18-554E-AFB5-7E22A9CED256}" srcOrd="9" destOrd="0" presId="urn:microsoft.com/office/officeart/2008/layout/LinedList"/>
    <dgm:cxn modelId="{31EACB15-24BF-794A-901F-BC6CC61DCA7F}" type="presParOf" srcId="{CF6E660D-CC18-554E-AFB5-7E22A9CED256}" destId="{F7E60198-545B-4E47-BA38-A3A7470E5520}" srcOrd="0" destOrd="0" presId="urn:microsoft.com/office/officeart/2008/layout/LinedList"/>
    <dgm:cxn modelId="{A1505E53-9ADB-6348-B62F-83E1AABCCA05}" type="presParOf" srcId="{CF6E660D-CC18-554E-AFB5-7E22A9CED256}" destId="{E3AF922E-B995-9940-82BE-B5722E385F2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9B8196-05ED-4BAB-ABCE-C8D2B59604D3}">
      <dsp:nvSpPr>
        <dsp:cNvPr id="0" name=""/>
        <dsp:cNvSpPr/>
      </dsp:nvSpPr>
      <dsp:spPr>
        <a:xfrm>
          <a:off x="0" y="2976"/>
          <a:ext cx="9237662" cy="63400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3EC8A9-C94F-4C9A-BE0C-4A27DF4C903B}">
      <dsp:nvSpPr>
        <dsp:cNvPr id="0" name=""/>
        <dsp:cNvSpPr/>
      </dsp:nvSpPr>
      <dsp:spPr>
        <a:xfrm>
          <a:off x="191787" y="145628"/>
          <a:ext cx="348704" cy="3487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CC9943-AD11-4430-87DF-4058DE937DB4}">
      <dsp:nvSpPr>
        <dsp:cNvPr id="0" name=""/>
        <dsp:cNvSpPr/>
      </dsp:nvSpPr>
      <dsp:spPr>
        <a:xfrm>
          <a:off x="732279" y="2976"/>
          <a:ext cx="8505382" cy="634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099" tIns="67099" rIns="67099" bIns="67099" numCol="1" spcCol="1270" anchor="ctr" anchorCtr="0">
          <a:noAutofit/>
        </a:bodyPr>
        <a:lstStyle/>
        <a:p>
          <a:pPr marL="0" lvl="0" indent="0" algn="l" defTabSz="800100">
            <a:lnSpc>
              <a:spcPct val="90000"/>
            </a:lnSpc>
            <a:spcBef>
              <a:spcPct val="0"/>
            </a:spcBef>
            <a:spcAft>
              <a:spcPct val="35000"/>
            </a:spcAft>
            <a:buNone/>
          </a:pPr>
          <a:r>
            <a:rPr lang="en-US" sz="1800" kern="1200"/>
            <a:t>Accurately predict which activity a wearer is performing based on the predictors available</a:t>
          </a:r>
        </a:p>
      </dsp:txBody>
      <dsp:txXfrm>
        <a:off x="732279" y="2976"/>
        <a:ext cx="8505382" cy="634007"/>
      </dsp:txXfrm>
    </dsp:sp>
    <dsp:sp modelId="{80791DC1-3BDB-4DF1-B03E-255E5A820FBB}">
      <dsp:nvSpPr>
        <dsp:cNvPr id="0" name=""/>
        <dsp:cNvSpPr/>
      </dsp:nvSpPr>
      <dsp:spPr>
        <a:xfrm>
          <a:off x="0" y="795486"/>
          <a:ext cx="9237662" cy="63400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050286-B6AF-4546-9D70-6898410015A1}">
      <dsp:nvSpPr>
        <dsp:cNvPr id="0" name=""/>
        <dsp:cNvSpPr/>
      </dsp:nvSpPr>
      <dsp:spPr>
        <a:xfrm>
          <a:off x="191787" y="938138"/>
          <a:ext cx="348704" cy="3487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7DC451-4965-4953-A085-7F5EDA9EBC61}">
      <dsp:nvSpPr>
        <dsp:cNvPr id="0" name=""/>
        <dsp:cNvSpPr/>
      </dsp:nvSpPr>
      <dsp:spPr>
        <a:xfrm>
          <a:off x="732279" y="795486"/>
          <a:ext cx="8505382" cy="634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099" tIns="67099" rIns="67099" bIns="67099" numCol="1" spcCol="1270" anchor="ctr" anchorCtr="0">
          <a:noAutofit/>
        </a:bodyPr>
        <a:lstStyle/>
        <a:p>
          <a:pPr marL="0" lvl="0" indent="0" algn="l" defTabSz="800100">
            <a:lnSpc>
              <a:spcPct val="90000"/>
            </a:lnSpc>
            <a:spcBef>
              <a:spcPct val="0"/>
            </a:spcBef>
            <a:spcAft>
              <a:spcPct val="35000"/>
            </a:spcAft>
            <a:buNone/>
          </a:pPr>
          <a:r>
            <a:rPr lang="en-US" sz="1800" kern="1200"/>
            <a:t>Evaluate and compare classification models in the context of the multiclass classification problem at hand</a:t>
          </a:r>
        </a:p>
      </dsp:txBody>
      <dsp:txXfrm>
        <a:off x="732279" y="795486"/>
        <a:ext cx="8505382" cy="634007"/>
      </dsp:txXfrm>
    </dsp:sp>
    <dsp:sp modelId="{2A68FB36-5F11-4C4F-AC48-F83FA445773B}">
      <dsp:nvSpPr>
        <dsp:cNvPr id="0" name=""/>
        <dsp:cNvSpPr/>
      </dsp:nvSpPr>
      <dsp:spPr>
        <a:xfrm>
          <a:off x="0" y="1587996"/>
          <a:ext cx="9237662" cy="63400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7A2D16-96C5-4958-935F-AFC2C66E3210}">
      <dsp:nvSpPr>
        <dsp:cNvPr id="0" name=""/>
        <dsp:cNvSpPr/>
      </dsp:nvSpPr>
      <dsp:spPr>
        <a:xfrm>
          <a:off x="191787" y="1730647"/>
          <a:ext cx="348704" cy="3487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3A8760-1260-4A52-A29C-275AF86353A5}">
      <dsp:nvSpPr>
        <dsp:cNvPr id="0" name=""/>
        <dsp:cNvSpPr/>
      </dsp:nvSpPr>
      <dsp:spPr>
        <a:xfrm>
          <a:off x="732279" y="1587996"/>
          <a:ext cx="8505382" cy="634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099" tIns="67099" rIns="67099" bIns="67099" numCol="1" spcCol="1270" anchor="ctr" anchorCtr="0">
          <a:noAutofit/>
        </a:bodyPr>
        <a:lstStyle/>
        <a:p>
          <a:pPr marL="0" lvl="0" indent="0" algn="l" defTabSz="800100">
            <a:lnSpc>
              <a:spcPct val="90000"/>
            </a:lnSpc>
            <a:spcBef>
              <a:spcPct val="0"/>
            </a:spcBef>
            <a:spcAft>
              <a:spcPct val="35000"/>
            </a:spcAft>
            <a:buNone/>
          </a:pPr>
          <a:r>
            <a:rPr lang="en-US" sz="1800" kern="1200" dirty="0"/>
            <a:t>Discuss sensible validation schemes in the context of this specific application</a:t>
          </a:r>
        </a:p>
      </dsp:txBody>
      <dsp:txXfrm>
        <a:off x="732279" y="1587996"/>
        <a:ext cx="8505382" cy="634007"/>
      </dsp:txXfrm>
    </dsp:sp>
    <dsp:sp modelId="{DA98963C-1620-431C-B90A-C9AE767F6F89}">
      <dsp:nvSpPr>
        <dsp:cNvPr id="0" name=""/>
        <dsp:cNvSpPr/>
      </dsp:nvSpPr>
      <dsp:spPr>
        <a:xfrm>
          <a:off x="0" y="2380505"/>
          <a:ext cx="9237662" cy="63400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788713-32FC-4C1F-8208-354D5C0A852E}">
      <dsp:nvSpPr>
        <dsp:cNvPr id="0" name=""/>
        <dsp:cNvSpPr/>
      </dsp:nvSpPr>
      <dsp:spPr>
        <a:xfrm>
          <a:off x="191787" y="2523157"/>
          <a:ext cx="348704" cy="3487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55F2EF-5EDD-4B04-9EBD-5828493B17B6}">
      <dsp:nvSpPr>
        <dsp:cNvPr id="0" name=""/>
        <dsp:cNvSpPr/>
      </dsp:nvSpPr>
      <dsp:spPr>
        <a:xfrm>
          <a:off x="732279" y="2380505"/>
          <a:ext cx="8505382" cy="634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099" tIns="67099" rIns="67099" bIns="67099" numCol="1" spcCol="1270" anchor="ctr" anchorCtr="0">
          <a:noAutofit/>
        </a:bodyPr>
        <a:lstStyle/>
        <a:p>
          <a:pPr marL="0" lvl="0" indent="0" algn="l" defTabSz="800100">
            <a:lnSpc>
              <a:spcPct val="90000"/>
            </a:lnSpc>
            <a:spcBef>
              <a:spcPct val="0"/>
            </a:spcBef>
            <a:spcAft>
              <a:spcPct val="35000"/>
            </a:spcAft>
            <a:buNone/>
          </a:pPr>
          <a:r>
            <a:rPr lang="en-US" sz="1800" kern="1200"/>
            <a:t>Answer consumer questions such as “Where should I wear my sensor for most accurate activity prediction?”</a:t>
          </a:r>
        </a:p>
      </dsp:txBody>
      <dsp:txXfrm>
        <a:off x="732279" y="2380505"/>
        <a:ext cx="8505382" cy="634007"/>
      </dsp:txXfrm>
    </dsp:sp>
    <dsp:sp modelId="{8DDD30B1-8FDC-4927-B285-6F7D578CC1FB}">
      <dsp:nvSpPr>
        <dsp:cNvPr id="0" name=""/>
        <dsp:cNvSpPr/>
      </dsp:nvSpPr>
      <dsp:spPr>
        <a:xfrm>
          <a:off x="0" y="3173015"/>
          <a:ext cx="9237662" cy="634007"/>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B43BC2-25ED-4E1F-8828-1867748C8366}">
      <dsp:nvSpPr>
        <dsp:cNvPr id="0" name=""/>
        <dsp:cNvSpPr/>
      </dsp:nvSpPr>
      <dsp:spPr>
        <a:xfrm>
          <a:off x="191787" y="3315667"/>
          <a:ext cx="348704" cy="34870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41EC56-F622-4B31-B2DA-380A34411CFF}">
      <dsp:nvSpPr>
        <dsp:cNvPr id="0" name=""/>
        <dsp:cNvSpPr/>
      </dsp:nvSpPr>
      <dsp:spPr>
        <a:xfrm>
          <a:off x="732279" y="3173015"/>
          <a:ext cx="8505382" cy="634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099" tIns="67099" rIns="67099" bIns="67099" numCol="1" spcCol="1270" anchor="ctr" anchorCtr="0">
          <a:noAutofit/>
        </a:bodyPr>
        <a:lstStyle/>
        <a:p>
          <a:pPr marL="0" lvl="0" indent="0" algn="l" defTabSz="800100">
            <a:lnSpc>
              <a:spcPct val="90000"/>
            </a:lnSpc>
            <a:spcBef>
              <a:spcPct val="0"/>
            </a:spcBef>
            <a:spcAft>
              <a:spcPct val="35000"/>
            </a:spcAft>
            <a:buNone/>
          </a:pPr>
          <a:r>
            <a:rPr lang="en-US" sz="1800" kern="1200"/>
            <a:t>Identify future areas for further exploration</a:t>
          </a:r>
        </a:p>
      </dsp:txBody>
      <dsp:txXfrm>
        <a:off x="732279" y="3173015"/>
        <a:ext cx="8505382" cy="6340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34C19E-9B0E-6B40-AECF-CF4ADF3C8E2C}">
      <dsp:nvSpPr>
        <dsp:cNvPr id="0" name=""/>
        <dsp:cNvSpPr/>
      </dsp:nvSpPr>
      <dsp:spPr>
        <a:xfrm>
          <a:off x="0" y="651"/>
          <a:ext cx="53340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748D43-75EE-F746-9ECF-7C5018899764}">
      <dsp:nvSpPr>
        <dsp:cNvPr id="0" name=""/>
        <dsp:cNvSpPr/>
      </dsp:nvSpPr>
      <dsp:spPr>
        <a:xfrm>
          <a:off x="0" y="651"/>
          <a:ext cx="5334000" cy="1066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Multinomial Logistic Regression using multinom()</a:t>
          </a:r>
        </a:p>
      </dsp:txBody>
      <dsp:txXfrm>
        <a:off x="0" y="651"/>
        <a:ext cx="5334000" cy="1066539"/>
      </dsp:txXfrm>
    </dsp:sp>
    <dsp:sp modelId="{FA7D2383-AEA6-024E-9F76-0A784DCEEC6E}">
      <dsp:nvSpPr>
        <dsp:cNvPr id="0" name=""/>
        <dsp:cNvSpPr/>
      </dsp:nvSpPr>
      <dsp:spPr>
        <a:xfrm>
          <a:off x="0" y="1067190"/>
          <a:ext cx="53340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607980-831D-E940-8497-752D8E7D527C}">
      <dsp:nvSpPr>
        <dsp:cNvPr id="0" name=""/>
        <dsp:cNvSpPr/>
      </dsp:nvSpPr>
      <dsp:spPr>
        <a:xfrm>
          <a:off x="0" y="1067190"/>
          <a:ext cx="5334000" cy="1066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KNN classifier with k=3 and k=5 using </a:t>
          </a:r>
          <a:r>
            <a:rPr lang="en-US" sz="3000" kern="1200" dirty="0" err="1"/>
            <a:t>knn</a:t>
          </a:r>
          <a:r>
            <a:rPr lang="en-US" sz="3000" kern="1200" dirty="0"/>
            <a:t>()***</a:t>
          </a:r>
        </a:p>
      </dsp:txBody>
      <dsp:txXfrm>
        <a:off x="0" y="1067190"/>
        <a:ext cx="5334000" cy="1066539"/>
      </dsp:txXfrm>
    </dsp:sp>
    <dsp:sp modelId="{0F57DAE3-3C93-3849-998A-F87D50F2143E}">
      <dsp:nvSpPr>
        <dsp:cNvPr id="0" name=""/>
        <dsp:cNvSpPr/>
      </dsp:nvSpPr>
      <dsp:spPr>
        <a:xfrm>
          <a:off x="0" y="2133729"/>
          <a:ext cx="533400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25F3DA-045D-E543-984E-30883D69EAD3}">
      <dsp:nvSpPr>
        <dsp:cNvPr id="0" name=""/>
        <dsp:cNvSpPr/>
      </dsp:nvSpPr>
      <dsp:spPr>
        <a:xfrm>
          <a:off x="0" y="2133729"/>
          <a:ext cx="5334000" cy="1066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Decision Tree classifier using </a:t>
          </a:r>
          <a:r>
            <a:rPr lang="en-US" sz="3000" kern="1200" dirty="0" err="1"/>
            <a:t>randomForest</a:t>
          </a:r>
          <a:r>
            <a:rPr lang="en-US" sz="3000" kern="1200" dirty="0"/>
            <a:t>() with </a:t>
          </a:r>
          <a:r>
            <a:rPr lang="en-US" sz="3000" kern="1200" dirty="0" err="1"/>
            <a:t>ntree</a:t>
          </a:r>
          <a:r>
            <a:rPr lang="en-US" sz="3000" kern="1200" dirty="0"/>
            <a:t>=1</a:t>
          </a:r>
        </a:p>
      </dsp:txBody>
      <dsp:txXfrm>
        <a:off x="0" y="2133729"/>
        <a:ext cx="5334000" cy="1066539"/>
      </dsp:txXfrm>
    </dsp:sp>
    <dsp:sp modelId="{97A5ED07-A00F-A548-8BF3-FB15B60DA547}">
      <dsp:nvSpPr>
        <dsp:cNvPr id="0" name=""/>
        <dsp:cNvSpPr/>
      </dsp:nvSpPr>
      <dsp:spPr>
        <a:xfrm>
          <a:off x="0" y="3200269"/>
          <a:ext cx="53340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AF6DF2-C86D-AB4B-9B09-1C36861F44FC}">
      <dsp:nvSpPr>
        <dsp:cNvPr id="0" name=""/>
        <dsp:cNvSpPr/>
      </dsp:nvSpPr>
      <dsp:spPr>
        <a:xfrm>
          <a:off x="0" y="3200269"/>
          <a:ext cx="5334000" cy="1066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Random Forest classifier using </a:t>
          </a:r>
          <a:r>
            <a:rPr lang="en-US" sz="3000" kern="1200" dirty="0" err="1"/>
            <a:t>randomForest</a:t>
          </a:r>
          <a:r>
            <a:rPr lang="en-US" sz="3000" kern="1200" dirty="0"/>
            <a:t>()</a:t>
          </a:r>
        </a:p>
      </dsp:txBody>
      <dsp:txXfrm>
        <a:off x="0" y="3200269"/>
        <a:ext cx="5334000" cy="1066539"/>
      </dsp:txXfrm>
    </dsp:sp>
    <dsp:sp modelId="{827EFB32-1166-7B4C-90C3-1981D7026EED}">
      <dsp:nvSpPr>
        <dsp:cNvPr id="0" name=""/>
        <dsp:cNvSpPr/>
      </dsp:nvSpPr>
      <dsp:spPr>
        <a:xfrm>
          <a:off x="0" y="4266808"/>
          <a:ext cx="5334000"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E60198-545B-4E47-BA38-A3A7470E5520}">
      <dsp:nvSpPr>
        <dsp:cNvPr id="0" name=""/>
        <dsp:cNvSpPr/>
      </dsp:nvSpPr>
      <dsp:spPr>
        <a:xfrm>
          <a:off x="0" y="4266808"/>
          <a:ext cx="5334000" cy="1066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Boosting classifier using </a:t>
          </a:r>
          <a:r>
            <a:rPr lang="en-US" sz="3000" kern="1200" dirty="0" err="1"/>
            <a:t>gbm</a:t>
          </a:r>
          <a:r>
            <a:rPr lang="en-US" sz="3000" kern="1200" dirty="0"/>
            <a:t>()</a:t>
          </a:r>
        </a:p>
      </dsp:txBody>
      <dsp:txXfrm>
        <a:off x="0" y="4266808"/>
        <a:ext cx="5334000" cy="106653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F8CF-692C-4963-8B5E-D1C0928CF160}"/>
              </a:ext>
            </a:extLst>
          </p:cNvPr>
          <p:cNvSpPr>
            <a:spLocks noGrp="1"/>
          </p:cNvSpPr>
          <p:nvPr>
            <p:ph type="ctrTitle"/>
          </p:nvPr>
        </p:nvSpPr>
        <p:spPr>
          <a:xfrm>
            <a:off x="1429612" y="1013984"/>
            <a:ext cx="7714388" cy="3260635"/>
          </a:xfrm>
        </p:spPr>
        <p:txBody>
          <a:bodyPr anchor="b"/>
          <a:lstStyle>
            <a:lvl1pPr algn="l">
              <a:defRPr sz="2800"/>
            </a:lvl1pPr>
          </a:lstStyle>
          <a:p>
            <a:r>
              <a:rPr lang="en-US" dirty="0"/>
              <a:t>Click to edit Master title style</a:t>
            </a:r>
          </a:p>
        </p:txBody>
      </p:sp>
      <p:sp>
        <p:nvSpPr>
          <p:cNvPr id="3" name="Subtitle 2">
            <a:extLst>
              <a:ext uri="{FF2B5EF4-FFF2-40B4-BE49-F238E27FC236}">
                <a16:creationId xmlns:a16="http://schemas.microsoft.com/office/drawing/2014/main" id="{9F419655-1613-4CC0-BBE9-BD2CB2C3C766}"/>
              </a:ext>
            </a:extLst>
          </p:cNvPr>
          <p:cNvSpPr>
            <a:spLocks noGrp="1"/>
          </p:cNvSpPr>
          <p:nvPr>
            <p:ph type="subTitle" idx="1"/>
          </p:nvPr>
        </p:nvSpPr>
        <p:spPr>
          <a:xfrm>
            <a:off x="1429612" y="4848464"/>
            <a:ext cx="7714388" cy="1085849"/>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0267FFF-6BC4-4DF0-BC55-B2C3BFD8ED12}"/>
              </a:ext>
            </a:extLst>
          </p:cNvPr>
          <p:cNvSpPr>
            <a:spLocks noGrp="1"/>
          </p:cNvSpPr>
          <p:nvPr>
            <p:ph type="dt" sz="half" idx="10"/>
          </p:nvPr>
        </p:nvSpPr>
        <p:spPr/>
        <p:txBody>
          <a:bodyPr/>
          <a:lstStyle/>
          <a:p>
            <a:fld id="{3C2B07E4-CDF9-4C88-A2F3-04620E58224D}" type="datetimeFigureOut">
              <a:rPr lang="en-US" smtClean="0"/>
              <a:t>11/30/23</a:t>
            </a:fld>
            <a:endParaRPr lang="en-US"/>
          </a:p>
        </p:txBody>
      </p:sp>
      <p:sp>
        <p:nvSpPr>
          <p:cNvPr id="5" name="Footer Placeholder 4">
            <a:extLst>
              <a:ext uri="{FF2B5EF4-FFF2-40B4-BE49-F238E27FC236}">
                <a16:creationId xmlns:a16="http://schemas.microsoft.com/office/drawing/2014/main" id="{D6389830-A1B7-484B-832C-F64A558BD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8F727-72C8-47A9-8E54-AD84590286F9}"/>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7" name="Straight Connector 6">
            <a:extLst>
              <a:ext uri="{FF2B5EF4-FFF2-40B4-BE49-F238E27FC236}">
                <a16:creationId xmlns:a16="http://schemas.microsoft.com/office/drawing/2014/main" id="{AEED5540-64E5-4258-ABA4-753F07B71B38}"/>
              </a:ext>
            </a:extLst>
          </p:cNvPr>
          <p:cNvCxnSpPr>
            <a:cxnSpLocks/>
          </p:cNvCxnSpPr>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0283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A5DE-E5C6-4DB9-AD28-8F1EAC6F5513}"/>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4363E08E-9B2D-4740-9AC6-D5E1CFB95FC6}"/>
              </a:ext>
            </a:extLst>
          </p:cNvPr>
          <p:cNvSpPr>
            <a:spLocks noGrp="1"/>
          </p:cNvSpPr>
          <p:nvPr>
            <p:ph type="body" orient="vert" idx="1"/>
          </p:nvPr>
        </p:nvSpPr>
        <p:spPr>
          <a:xfrm>
            <a:off x="1429566" y="2229957"/>
            <a:ext cx="9238434" cy="3866043"/>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E4E3736-E8AA-4F58-9D3A-27050B287F9D}"/>
              </a:ext>
            </a:extLst>
          </p:cNvPr>
          <p:cNvSpPr>
            <a:spLocks noGrp="1"/>
          </p:cNvSpPr>
          <p:nvPr>
            <p:ph type="dt" sz="half" idx="10"/>
          </p:nvPr>
        </p:nvSpPr>
        <p:spPr/>
        <p:txBody>
          <a:bodyPr/>
          <a:lstStyle/>
          <a:p>
            <a:fld id="{3C2B07E4-CDF9-4C88-A2F3-04620E58224D}" type="datetimeFigureOut">
              <a:rPr lang="en-US" smtClean="0"/>
              <a:t>11/30/23</a:t>
            </a:fld>
            <a:endParaRPr lang="en-US"/>
          </a:p>
        </p:txBody>
      </p:sp>
      <p:sp>
        <p:nvSpPr>
          <p:cNvPr id="5" name="Footer Placeholder 4">
            <a:extLst>
              <a:ext uri="{FF2B5EF4-FFF2-40B4-BE49-F238E27FC236}">
                <a16:creationId xmlns:a16="http://schemas.microsoft.com/office/drawing/2014/main" id="{1DE95E84-15BC-478B-9DAB-15025867B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E9D98F-E0A8-4254-A957-7F17811D017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108749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DE70F5-2276-4F91-9FC2-8DA4B528814A}"/>
              </a:ext>
            </a:extLst>
          </p:cNvPr>
          <p:cNvSpPr>
            <a:spLocks noGrp="1"/>
          </p:cNvSpPr>
          <p:nvPr>
            <p:ph type="title" orient="vert"/>
          </p:nvPr>
        </p:nvSpPr>
        <p:spPr>
          <a:xfrm>
            <a:off x="9144000" y="1467699"/>
            <a:ext cx="1758461" cy="4628301"/>
          </a:xfrm>
        </p:spPr>
        <p:txBody>
          <a:bodyPr vert="eaVert"/>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D21856C5-C2FD-45E4-A631-AC06B5495BEA}"/>
              </a:ext>
            </a:extLst>
          </p:cNvPr>
          <p:cNvSpPr>
            <a:spLocks noGrp="1"/>
          </p:cNvSpPr>
          <p:nvPr>
            <p:ph type="body" orient="vert" idx="1"/>
          </p:nvPr>
        </p:nvSpPr>
        <p:spPr>
          <a:xfrm>
            <a:off x="1182312" y="1467699"/>
            <a:ext cx="7839379" cy="4628301"/>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EE336EA-B6DD-4115-9C67-79A24C866ED4}"/>
              </a:ext>
            </a:extLst>
          </p:cNvPr>
          <p:cNvSpPr>
            <a:spLocks noGrp="1"/>
          </p:cNvSpPr>
          <p:nvPr>
            <p:ph type="dt" sz="half" idx="10"/>
          </p:nvPr>
        </p:nvSpPr>
        <p:spPr/>
        <p:txBody>
          <a:bodyPr/>
          <a:lstStyle/>
          <a:p>
            <a:fld id="{3C2B07E4-CDF9-4C88-A2F3-04620E58224D}" type="datetimeFigureOut">
              <a:rPr lang="en-US" smtClean="0"/>
              <a:t>11/30/23</a:t>
            </a:fld>
            <a:endParaRPr lang="en-US"/>
          </a:p>
        </p:txBody>
      </p:sp>
      <p:sp>
        <p:nvSpPr>
          <p:cNvPr id="5" name="Footer Placeholder 4">
            <a:extLst>
              <a:ext uri="{FF2B5EF4-FFF2-40B4-BE49-F238E27FC236}">
                <a16:creationId xmlns:a16="http://schemas.microsoft.com/office/drawing/2014/main" id="{C2EA668B-1DAB-449C-9BA4-7B1572A22B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6567E-119D-4C98-93FF-73A332803A13}"/>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732348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F94C-BCB1-4F4C-AF70-DD2A5C4E3318}"/>
              </a:ext>
            </a:extLst>
          </p:cNvPr>
          <p:cNvSpPr>
            <a:spLocks noGrp="1"/>
          </p:cNvSpPr>
          <p:nvPr>
            <p:ph type="title"/>
          </p:nvPr>
        </p:nvSpPr>
        <p:spPr>
          <a:xfrm>
            <a:off x="1429566" y="1045445"/>
            <a:ext cx="9238434" cy="857559"/>
          </a:xfrm>
        </p:spPr>
        <p:txBody>
          <a:bodyPr anchor="b"/>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A909B75-A057-44B5-872F-DF01BDC8EA07}"/>
              </a:ext>
            </a:extLst>
          </p:cNvPr>
          <p:cNvSpPr>
            <a:spLocks noGrp="1"/>
          </p:cNvSpPr>
          <p:nvPr>
            <p:ph idx="1"/>
          </p:nvPr>
        </p:nvSpPr>
        <p:spPr>
          <a:xfrm>
            <a:off x="1429566" y="2286000"/>
            <a:ext cx="9238434" cy="3810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806260C-3219-4812-88F2-3162D37F293B}"/>
              </a:ext>
            </a:extLst>
          </p:cNvPr>
          <p:cNvSpPr>
            <a:spLocks noGrp="1"/>
          </p:cNvSpPr>
          <p:nvPr>
            <p:ph type="dt" sz="half" idx="10"/>
          </p:nvPr>
        </p:nvSpPr>
        <p:spPr/>
        <p:txBody>
          <a:bodyPr/>
          <a:lstStyle/>
          <a:p>
            <a:fld id="{3C2B07E4-CDF9-4C88-A2F3-04620E58224D}" type="datetimeFigureOut">
              <a:rPr lang="en-US" smtClean="0"/>
              <a:t>11/30/23</a:t>
            </a:fld>
            <a:endParaRPr lang="en-US"/>
          </a:p>
        </p:txBody>
      </p:sp>
      <p:sp>
        <p:nvSpPr>
          <p:cNvPr id="5" name="Footer Placeholder 4">
            <a:extLst>
              <a:ext uri="{FF2B5EF4-FFF2-40B4-BE49-F238E27FC236}">
                <a16:creationId xmlns:a16="http://schemas.microsoft.com/office/drawing/2014/main" id="{F2762B73-9C01-4BE3-A199-782BE6EBA6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61492-EB56-4454-9D2A-8BB94AACB89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110197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80A128-A52A-402C-865B-1BF08D7F045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00447-3778-4AB7-ACB3-7C2313FE9A47}"/>
              </a:ext>
            </a:extLst>
          </p:cNvPr>
          <p:cNvSpPr>
            <a:spLocks noGrp="1"/>
          </p:cNvSpPr>
          <p:nvPr>
            <p:ph type="title"/>
          </p:nvPr>
        </p:nvSpPr>
        <p:spPr>
          <a:xfrm>
            <a:off x="1421745" y="1287554"/>
            <a:ext cx="8284963" cy="3113064"/>
          </a:xfrm>
        </p:spPr>
        <p:txBody>
          <a:bodyPr anchor="t"/>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F9B910C9-BA3C-4D31-9C62-2C2408591FF2}"/>
              </a:ext>
            </a:extLst>
          </p:cNvPr>
          <p:cNvSpPr>
            <a:spLocks noGrp="1"/>
          </p:cNvSpPr>
          <p:nvPr>
            <p:ph type="body" idx="1"/>
          </p:nvPr>
        </p:nvSpPr>
        <p:spPr>
          <a:xfrm>
            <a:off x="1421744" y="4619707"/>
            <a:ext cx="7722256" cy="1476293"/>
          </a:xfrm>
        </p:spPr>
        <p:txBody>
          <a:bodyPr anchor="b">
            <a:norm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8742E8A-6B69-406B-A3DF-0A1B76832E0A}"/>
              </a:ext>
            </a:extLst>
          </p:cNvPr>
          <p:cNvSpPr>
            <a:spLocks noGrp="1"/>
          </p:cNvSpPr>
          <p:nvPr>
            <p:ph type="dt" sz="half" idx="10"/>
          </p:nvPr>
        </p:nvSpPr>
        <p:spPr/>
        <p:txBody>
          <a:bodyPr/>
          <a:lstStyle/>
          <a:p>
            <a:fld id="{3C2B07E4-CDF9-4C88-A2F3-04620E58224D}" type="datetimeFigureOut">
              <a:rPr lang="en-US" smtClean="0"/>
              <a:t>11/30/23</a:t>
            </a:fld>
            <a:endParaRPr lang="en-US"/>
          </a:p>
        </p:txBody>
      </p:sp>
      <p:sp>
        <p:nvSpPr>
          <p:cNvPr id="5" name="Footer Placeholder 4">
            <a:extLst>
              <a:ext uri="{FF2B5EF4-FFF2-40B4-BE49-F238E27FC236}">
                <a16:creationId xmlns:a16="http://schemas.microsoft.com/office/drawing/2014/main" id="{64D665CF-4461-4BB8-8F3A-ED1CB1084C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98B27-5EF3-49F4-B3CE-F3CF419AE06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42217224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F3BA-5AD5-4F15-97B2-E4652D1D4E15}"/>
              </a:ext>
            </a:extLst>
          </p:cNvPr>
          <p:cNvSpPr>
            <a:spLocks noGrp="1"/>
          </p:cNvSpPr>
          <p:nvPr>
            <p:ph type="title"/>
          </p:nvPr>
        </p:nvSpPr>
        <p:spPr>
          <a:xfrm>
            <a:off x="1429566" y="1013411"/>
            <a:ext cx="9238434" cy="889592"/>
          </a:xfrm>
        </p:spPr>
        <p:txBody>
          <a:bodyPr/>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7EA997B8-1FD3-40E6-A486-256EB41DB70A}"/>
              </a:ext>
            </a:extLst>
          </p:cNvPr>
          <p:cNvSpPr>
            <a:spLocks noGrp="1"/>
          </p:cNvSpPr>
          <p:nvPr>
            <p:ph sz="half" idx="1"/>
          </p:nvPr>
        </p:nvSpPr>
        <p:spPr>
          <a:xfrm>
            <a:off x="1429566"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183F4D8-AA9A-4AF7-86EA-E4D797B98CE9}"/>
              </a:ext>
            </a:extLst>
          </p:cNvPr>
          <p:cNvSpPr>
            <a:spLocks noGrp="1"/>
          </p:cNvSpPr>
          <p:nvPr>
            <p:ph sz="half" idx="2"/>
          </p:nvPr>
        </p:nvSpPr>
        <p:spPr>
          <a:xfrm>
            <a:off x="6172200"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A08823E-BC08-4810-9BFF-35D2EA2AE729}"/>
              </a:ext>
            </a:extLst>
          </p:cNvPr>
          <p:cNvSpPr>
            <a:spLocks noGrp="1"/>
          </p:cNvSpPr>
          <p:nvPr>
            <p:ph type="dt" sz="half" idx="10"/>
          </p:nvPr>
        </p:nvSpPr>
        <p:spPr/>
        <p:txBody>
          <a:bodyPr/>
          <a:lstStyle/>
          <a:p>
            <a:fld id="{3C2B07E4-CDF9-4C88-A2F3-04620E58224D}" type="datetimeFigureOut">
              <a:rPr lang="en-US" smtClean="0"/>
              <a:t>11/30/23</a:t>
            </a:fld>
            <a:endParaRPr lang="en-US"/>
          </a:p>
        </p:txBody>
      </p:sp>
      <p:sp>
        <p:nvSpPr>
          <p:cNvPr id="6" name="Footer Placeholder 5">
            <a:extLst>
              <a:ext uri="{FF2B5EF4-FFF2-40B4-BE49-F238E27FC236}">
                <a16:creationId xmlns:a16="http://schemas.microsoft.com/office/drawing/2014/main" id="{2FDD2BFB-BB2C-4C4A-A6E1-DD223C2BE0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D369B2-12F8-4583-8A7F-523C9A3EF09B}"/>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839120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717F-84B9-44BA-8DD6-680394AB193E}"/>
              </a:ext>
            </a:extLst>
          </p:cNvPr>
          <p:cNvSpPr>
            <a:spLocks noGrp="1"/>
          </p:cNvSpPr>
          <p:nvPr>
            <p:ph type="title"/>
          </p:nvPr>
        </p:nvSpPr>
        <p:spPr>
          <a:xfrm>
            <a:off x="1429566" y="1079150"/>
            <a:ext cx="9238434" cy="823912"/>
          </a:xfrm>
        </p:spPr>
        <p:txBody>
          <a:bodyPr/>
          <a:lstStyle>
            <a:lvl1pPr>
              <a:defRPr>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2A1217D6-7448-4625-964F-5D82F65F11F7}"/>
              </a:ext>
            </a:extLst>
          </p:cNvPr>
          <p:cNvSpPr>
            <a:spLocks noGrp="1"/>
          </p:cNvSpPr>
          <p:nvPr>
            <p:ph type="body" idx="1"/>
          </p:nvPr>
        </p:nvSpPr>
        <p:spPr>
          <a:xfrm>
            <a:off x="1429567" y="2013217"/>
            <a:ext cx="4495799" cy="704232"/>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53A534C-0B54-4327-99C0-4F0019FD21F6}"/>
              </a:ext>
            </a:extLst>
          </p:cNvPr>
          <p:cNvSpPr>
            <a:spLocks noGrp="1"/>
          </p:cNvSpPr>
          <p:nvPr>
            <p:ph sz="half" idx="2"/>
          </p:nvPr>
        </p:nvSpPr>
        <p:spPr>
          <a:xfrm>
            <a:off x="1429567"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89D4A63-0795-4B74-8C11-5FE7944118C7}"/>
              </a:ext>
            </a:extLst>
          </p:cNvPr>
          <p:cNvSpPr>
            <a:spLocks noGrp="1"/>
          </p:cNvSpPr>
          <p:nvPr>
            <p:ph type="body" sz="quarter" idx="3"/>
          </p:nvPr>
        </p:nvSpPr>
        <p:spPr>
          <a:xfrm>
            <a:off x="6172200" y="2013215"/>
            <a:ext cx="4495800" cy="704233"/>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823D16F3-F747-441B-9854-27225954DEC4}"/>
              </a:ext>
            </a:extLst>
          </p:cNvPr>
          <p:cNvSpPr>
            <a:spLocks noGrp="1"/>
          </p:cNvSpPr>
          <p:nvPr>
            <p:ph sz="quarter" idx="4"/>
          </p:nvPr>
        </p:nvSpPr>
        <p:spPr>
          <a:xfrm>
            <a:off x="6172200"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0E8168E2-6B97-486E-B0E4-4E7F5CDBB5B1}"/>
              </a:ext>
            </a:extLst>
          </p:cNvPr>
          <p:cNvSpPr>
            <a:spLocks noGrp="1"/>
          </p:cNvSpPr>
          <p:nvPr>
            <p:ph type="dt" sz="half" idx="10"/>
          </p:nvPr>
        </p:nvSpPr>
        <p:spPr/>
        <p:txBody>
          <a:bodyPr/>
          <a:lstStyle/>
          <a:p>
            <a:fld id="{3C2B07E4-CDF9-4C88-A2F3-04620E58224D}" type="datetimeFigureOut">
              <a:rPr lang="en-US" smtClean="0"/>
              <a:t>11/30/23</a:t>
            </a:fld>
            <a:endParaRPr lang="en-US"/>
          </a:p>
        </p:txBody>
      </p:sp>
      <p:sp>
        <p:nvSpPr>
          <p:cNvPr id="8" name="Footer Placeholder 7">
            <a:extLst>
              <a:ext uri="{FF2B5EF4-FFF2-40B4-BE49-F238E27FC236}">
                <a16:creationId xmlns:a16="http://schemas.microsoft.com/office/drawing/2014/main" id="{D05D3E2B-2F4E-4347-A8E9-27EB7D0359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FC4F5-6876-414E-9E30-84706A3F528C}"/>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11" name="Straight Connector 10">
            <a:extLst>
              <a:ext uri="{FF2B5EF4-FFF2-40B4-BE49-F238E27FC236}">
                <a16:creationId xmlns:a16="http://schemas.microsoft.com/office/drawing/2014/main" id="{A70D2F04-5474-46B9-B838-858CDF4AB2D2}"/>
              </a:ext>
            </a:extLst>
          </p:cNvPr>
          <p:cNvCxnSpPr>
            <a:cxnSpLocks/>
          </p:cNvCxnSpPr>
          <p:nvPr/>
        </p:nvCxnSpPr>
        <p:spPr>
          <a:xfrm>
            <a:off x="6270727"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DEE893-BE45-47F3-BCF0-02424B3503CC}"/>
              </a:ext>
            </a:extLst>
          </p:cNvPr>
          <p:cNvSpPr/>
          <p:nvPr/>
        </p:nvSpPr>
        <p:spPr>
          <a:xfrm>
            <a:off x="-1171838" y="4592406"/>
            <a:ext cx="808262" cy="38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FB5178A-4501-4B56-8BF1-D083D7B021CE}"/>
              </a:ext>
            </a:extLst>
          </p:cNvPr>
          <p:cNvCxnSpPr>
            <a:cxnSpLocks/>
          </p:cNvCxnSpPr>
          <p:nvPr/>
        </p:nvCxnSpPr>
        <p:spPr>
          <a:xfrm>
            <a:off x="1524000"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0296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2109C6-041C-42BA-B507-8EA298046ED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7BF877-20DD-40F4-AEA8-E1B6D5350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7DC874-15B5-4338-B7D1-8E393AB4C16E}"/>
              </a:ext>
            </a:extLst>
          </p:cNvPr>
          <p:cNvSpPr>
            <a:spLocks noGrp="1"/>
          </p:cNvSpPr>
          <p:nvPr>
            <p:ph type="dt" sz="half" idx="10"/>
          </p:nvPr>
        </p:nvSpPr>
        <p:spPr/>
        <p:txBody>
          <a:bodyPr/>
          <a:lstStyle/>
          <a:p>
            <a:fld id="{3C2B07E4-CDF9-4C88-A2F3-04620E58224D}" type="datetimeFigureOut">
              <a:rPr lang="en-US" smtClean="0"/>
              <a:t>11/30/23</a:t>
            </a:fld>
            <a:endParaRPr lang="en-US"/>
          </a:p>
        </p:txBody>
      </p:sp>
      <p:sp>
        <p:nvSpPr>
          <p:cNvPr id="4" name="Footer Placeholder 3">
            <a:extLst>
              <a:ext uri="{FF2B5EF4-FFF2-40B4-BE49-F238E27FC236}">
                <a16:creationId xmlns:a16="http://schemas.microsoft.com/office/drawing/2014/main" id="{7E66BAE3-24C5-483F-9141-D860A265E7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9AEEB4-66F8-4008-B616-804FB9D91CF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222412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46C975-8FFB-4A4B-9213-774EE3901DE9}"/>
              </a:ext>
            </a:extLst>
          </p:cNvPr>
          <p:cNvSpPr>
            <a:spLocks noGrp="1"/>
          </p:cNvSpPr>
          <p:nvPr>
            <p:ph type="dt" sz="half" idx="10"/>
          </p:nvPr>
        </p:nvSpPr>
        <p:spPr/>
        <p:txBody>
          <a:bodyPr/>
          <a:lstStyle/>
          <a:p>
            <a:fld id="{3C2B07E4-CDF9-4C88-A2F3-04620E58224D}" type="datetimeFigureOut">
              <a:rPr lang="en-US" smtClean="0"/>
              <a:t>11/30/23</a:t>
            </a:fld>
            <a:endParaRPr lang="en-US"/>
          </a:p>
        </p:txBody>
      </p:sp>
      <p:sp>
        <p:nvSpPr>
          <p:cNvPr id="3" name="Footer Placeholder 2">
            <a:extLst>
              <a:ext uri="{FF2B5EF4-FFF2-40B4-BE49-F238E27FC236}">
                <a16:creationId xmlns:a16="http://schemas.microsoft.com/office/drawing/2014/main" id="{4FBA744F-475D-4105-8E4A-0258155495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3FA64C-7966-4D6F-88D7-4B89F2A1DF2C}"/>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912285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ED5F-AB94-4DCF-8971-B8B2B55AF653}"/>
              </a:ext>
            </a:extLst>
          </p:cNvPr>
          <p:cNvSpPr>
            <a:spLocks noGrp="1"/>
          </p:cNvSpPr>
          <p:nvPr>
            <p:ph type="title"/>
          </p:nvPr>
        </p:nvSpPr>
        <p:spPr>
          <a:xfrm>
            <a:off x="1443740" y="1558944"/>
            <a:ext cx="3279689" cy="1864196"/>
          </a:xfrm>
        </p:spPr>
        <p:txBody>
          <a:bodyPr anchor="b"/>
          <a:lstStyle>
            <a:lvl1pPr algn="r">
              <a:defRPr sz="2800">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141EE4CB-68CF-4BF3-A891-8277AFD13D88}"/>
              </a:ext>
            </a:extLst>
          </p:cNvPr>
          <p:cNvSpPr>
            <a:spLocks noGrp="1"/>
          </p:cNvSpPr>
          <p:nvPr>
            <p:ph idx="1"/>
          </p:nvPr>
        </p:nvSpPr>
        <p:spPr>
          <a:xfrm>
            <a:off x="5334000" y="762000"/>
            <a:ext cx="5333999" cy="5334000"/>
          </a:xfrm>
        </p:spPr>
        <p:txBody>
          <a:bodyPr anchor="ctr">
            <a:normAutofit/>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5292E72-B66D-40EE-B182-5585382A6DC9}"/>
              </a:ext>
            </a:extLst>
          </p:cNvPr>
          <p:cNvSpPr>
            <a:spLocks noGrp="1"/>
          </p:cNvSpPr>
          <p:nvPr>
            <p:ph type="body" sz="half" idx="2"/>
          </p:nvPr>
        </p:nvSpPr>
        <p:spPr>
          <a:xfrm>
            <a:off x="1443741" y="3649682"/>
            <a:ext cx="3233096" cy="1933605"/>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D73B694-B050-45F3-AE6F-A86A129F1C64}"/>
              </a:ext>
            </a:extLst>
          </p:cNvPr>
          <p:cNvSpPr>
            <a:spLocks noGrp="1"/>
          </p:cNvSpPr>
          <p:nvPr>
            <p:ph type="dt" sz="half" idx="10"/>
          </p:nvPr>
        </p:nvSpPr>
        <p:spPr/>
        <p:txBody>
          <a:bodyPr/>
          <a:lstStyle/>
          <a:p>
            <a:fld id="{3C2B07E4-CDF9-4C88-A2F3-04620E58224D}" type="datetimeFigureOut">
              <a:rPr lang="en-US" smtClean="0"/>
              <a:t>11/30/23</a:t>
            </a:fld>
            <a:endParaRPr lang="en-US"/>
          </a:p>
        </p:txBody>
      </p:sp>
      <p:sp>
        <p:nvSpPr>
          <p:cNvPr id="6" name="Footer Placeholder 5">
            <a:extLst>
              <a:ext uri="{FF2B5EF4-FFF2-40B4-BE49-F238E27FC236}">
                <a16:creationId xmlns:a16="http://schemas.microsoft.com/office/drawing/2014/main" id="{7E8AE423-9CA5-46B3-96B1-7586AD0208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4B973D-F1F7-47BC-996D-6100B7C89520}"/>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348305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9949-4A1F-4DA9-9B75-A6180F954B8D}"/>
              </a:ext>
            </a:extLst>
          </p:cNvPr>
          <p:cNvSpPr>
            <a:spLocks noGrp="1"/>
          </p:cNvSpPr>
          <p:nvPr>
            <p:ph type="title"/>
          </p:nvPr>
        </p:nvSpPr>
        <p:spPr>
          <a:xfrm>
            <a:off x="1433543" y="1383126"/>
            <a:ext cx="3289886" cy="2045874"/>
          </a:xfrm>
        </p:spPr>
        <p:txBody>
          <a:bodyPr anchor="b"/>
          <a:lstStyle>
            <a:lvl1pPr algn="r">
              <a:defRPr sz="2800">
                <a:solidFill>
                  <a:schemeClr val="tx1"/>
                </a:solidFill>
              </a:defRPr>
            </a:lvl1pPr>
          </a:lstStyle>
          <a:p>
            <a:r>
              <a:rPr lang="en-US" dirty="0"/>
              <a:t>Click to edit Master title style</a:t>
            </a:r>
          </a:p>
        </p:txBody>
      </p:sp>
      <p:sp>
        <p:nvSpPr>
          <p:cNvPr id="3" name="Picture Placeholder 2">
            <a:extLst>
              <a:ext uri="{FF2B5EF4-FFF2-40B4-BE49-F238E27FC236}">
                <a16:creationId xmlns:a16="http://schemas.microsoft.com/office/drawing/2014/main" id="{79A8D794-C670-4569-93D9-0FF8B35AA7AE}"/>
              </a:ext>
            </a:extLst>
          </p:cNvPr>
          <p:cNvSpPr>
            <a:spLocks noGrp="1"/>
          </p:cNvSpPr>
          <p:nvPr>
            <p:ph type="pic" idx="1"/>
          </p:nvPr>
        </p:nvSpPr>
        <p:spPr>
          <a:xfrm>
            <a:off x="5334001" y="762000"/>
            <a:ext cx="5333999" cy="5334000"/>
          </a:xfrm>
        </p:spPr>
        <p:txBody>
          <a:bodyPr/>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92486F6-AE67-4B34-B8E2-0B7576DC2E3A}"/>
              </a:ext>
            </a:extLst>
          </p:cNvPr>
          <p:cNvSpPr>
            <a:spLocks noGrp="1"/>
          </p:cNvSpPr>
          <p:nvPr>
            <p:ph type="body" sz="half" idx="2"/>
          </p:nvPr>
        </p:nvSpPr>
        <p:spPr>
          <a:xfrm>
            <a:off x="1433544" y="3649682"/>
            <a:ext cx="3243292" cy="1684317"/>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198B11C-BB63-49A6-B488-29D4FBF8E107}"/>
              </a:ext>
            </a:extLst>
          </p:cNvPr>
          <p:cNvSpPr>
            <a:spLocks noGrp="1"/>
          </p:cNvSpPr>
          <p:nvPr>
            <p:ph type="dt" sz="half" idx="10"/>
          </p:nvPr>
        </p:nvSpPr>
        <p:spPr/>
        <p:txBody>
          <a:bodyPr/>
          <a:lstStyle/>
          <a:p>
            <a:fld id="{3C2B07E4-CDF9-4C88-A2F3-04620E58224D}" type="datetimeFigureOut">
              <a:rPr lang="en-US" smtClean="0"/>
              <a:t>11/30/23</a:t>
            </a:fld>
            <a:endParaRPr lang="en-US"/>
          </a:p>
        </p:txBody>
      </p:sp>
      <p:sp>
        <p:nvSpPr>
          <p:cNvPr id="6" name="Footer Placeholder 5">
            <a:extLst>
              <a:ext uri="{FF2B5EF4-FFF2-40B4-BE49-F238E27FC236}">
                <a16:creationId xmlns:a16="http://schemas.microsoft.com/office/drawing/2014/main" id="{324B9166-6D36-4F0A-9ADD-33D49A0C3A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B22B8F-7760-41B3-9053-DD90255B9EE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533061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84152A-7FE0-4708-B7C1-DBEC8F133766}"/>
              </a:ext>
            </a:extLst>
          </p:cNvPr>
          <p:cNvSpPr>
            <a:spLocks noGrp="1"/>
          </p:cNvSpPr>
          <p:nvPr>
            <p:ph type="title"/>
          </p:nvPr>
        </p:nvSpPr>
        <p:spPr>
          <a:xfrm>
            <a:off x="1429566" y="1041621"/>
            <a:ext cx="9238434" cy="861383"/>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a:extLst>
              <a:ext uri="{FF2B5EF4-FFF2-40B4-BE49-F238E27FC236}">
                <a16:creationId xmlns:a16="http://schemas.microsoft.com/office/drawing/2014/main" id="{B911AB53-BAF9-439D-9451-47193CF2FF8E}"/>
              </a:ext>
            </a:extLst>
          </p:cNvPr>
          <p:cNvSpPr>
            <a:spLocks noGrp="1"/>
          </p:cNvSpPr>
          <p:nvPr>
            <p:ph type="body" idx="1"/>
          </p:nvPr>
        </p:nvSpPr>
        <p:spPr>
          <a:xfrm>
            <a:off x="1429566" y="2285999"/>
            <a:ext cx="9238434" cy="38100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FB96D9F-562A-496F-A530-A561994DC5EF}"/>
              </a:ext>
            </a:extLst>
          </p:cNvPr>
          <p:cNvSpPr>
            <a:spLocks noGrp="1"/>
          </p:cNvSpPr>
          <p:nvPr>
            <p:ph type="dt" sz="half" idx="2"/>
          </p:nvPr>
        </p:nvSpPr>
        <p:spPr>
          <a:xfrm rot="5400000">
            <a:off x="10471087" y="4891318"/>
            <a:ext cx="2673295"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3C2B07E4-CDF9-4C88-A2F3-04620E58224D}" type="datetimeFigureOut">
              <a:rPr lang="en-US" smtClean="0"/>
              <a:pPr/>
              <a:t>11/30/23</a:t>
            </a:fld>
            <a:endParaRPr lang="en-US" dirty="0"/>
          </a:p>
        </p:txBody>
      </p:sp>
      <p:sp>
        <p:nvSpPr>
          <p:cNvPr id="5" name="Footer Placeholder 4">
            <a:extLst>
              <a:ext uri="{FF2B5EF4-FFF2-40B4-BE49-F238E27FC236}">
                <a16:creationId xmlns:a16="http://schemas.microsoft.com/office/drawing/2014/main" id="{CC3060FE-AAC3-4FAE-9EB4-BCAE72D95670}"/>
              </a:ext>
            </a:extLst>
          </p:cNvPr>
          <p:cNvSpPr>
            <a:spLocks noGrp="1"/>
          </p:cNvSpPr>
          <p:nvPr>
            <p:ph type="ftr" sz="quarter" idx="3"/>
          </p:nvPr>
        </p:nvSpPr>
        <p:spPr>
          <a:xfrm rot="5400000">
            <a:off x="10473021" y="1609893"/>
            <a:ext cx="2669427"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4777EDB2-8F31-42FA-B253-62D241466385}"/>
              </a:ext>
            </a:extLst>
          </p:cNvPr>
          <p:cNvSpPr>
            <a:spLocks noGrp="1"/>
          </p:cNvSpPr>
          <p:nvPr>
            <p:ph type="sldNum" sz="quarter" idx="4"/>
          </p:nvPr>
        </p:nvSpPr>
        <p:spPr>
          <a:xfrm>
            <a:off x="11492908" y="3219853"/>
            <a:ext cx="629653" cy="429830"/>
          </a:xfrm>
          <a:prstGeom prst="rect">
            <a:avLst/>
          </a:prstGeom>
        </p:spPr>
        <p:txBody>
          <a:bodyPr vert="horz" lIns="91440" tIns="45720" rIns="91440" bIns="45720" rtlCol="0" anchor="ctr"/>
          <a:lstStyle>
            <a:lvl1pPr algn="ctr">
              <a:defRPr sz="1600" b="1">
                <a:solidFill>
                  <a:schemeClr val="tx1">
                    <a:tint val="75000"/>
                  </a:schemeClr>
                </a:solidFill>
                <a:latin typeface="+mj-lt"/>
              </a:defRPr>
            </a:lvl1pPr>
          </a:lstStyle>
          <a:p>
            <a:fld id="{EFE71E98-A417-4ECC-ACEB-C0490C20DB04}" type="slidenum">
              <a:rPr lang="en-US" smtClean="0"/>
              <a:pPr/>
              <a:t>‹#›</a:t>
            </a:fld>
            <a:endParaRPr lang="en-US"/>
          </a:p>
        </p:txBody>
      </p:sp>
    </p:spTree>
    <p:extLst>
      <p:ext uri="{BB962C8B-B14F-4D97-AF65-F5344CB8AC3E}">
        <p14:creationId xmlns:p14="http://schemas.microsoft.com/office/powerpoint/2010/main" val="1692716646"/>
      </p:ext>
    </p:extLst>
  </p:cSld>
  <p:clrMap bg1="dk1" tx1="lt1" bg2="dk2" tx2="lt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8" r:id="rId6"/>
    <p:sldLayoutId id="2147483793" r:id="rId7"/>
    <p:sldLayoutId id="2147483794" r:id="rId8"/>
    <p:sldLayoutId id="2147483795" r:id="rId9"/>
    <p:sldLayoutId id="2147483797" r:id="rId10"/>
    <p:sldLayoutId id="2147483796"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www.marketsandmarkets.com/Market-Reports/wearable-sensor-market-158101489.html" TargetMode="Externa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kaggle.com/datasets/diegosilvadefrana/fisical-activity-dataset/"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6ACF6A-FC06-4E10-819E-2E7BC6978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Oval 12">
            <a:extLst>
              <a:ext uri="{FF2B5EF4-FFF2-40B4-BE49-F238E27FC236}">
                <a16:creationId xmlns:a16="http://schemas.microsoft.com/office/drawing/2014/main" id="{5C3A0317-07C5-421D-8353-23737ABDC4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97" y="1113411"/>
            <a:ext cx="4629606" cy="46296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141177-69E2-D661-D4B5-74DCCE481D2A}"/>
              </a:ext>
            </a:extLst>
          </p:cNvPr>
          <p:cNvSpPr>
            <a:spLocks noGrp="1"/>
          </p:cNvSpPr>
          <p:nvPr>
            <p:ph type="ctrTitle"/>
          </p:nvPr>
        </p:nvSpPr>
        <p:spPr>
          <a:xfrm>
            <a:off x="1088569" y="2286000"/>
            <a:ext cx="3936275" cy="1351706"/>
          </a:xfrm>
        </p:spPr>
        <p:txBody>
          <a:bodyPr anchor="b">
            <a:normAutofit fontScale="90000"/>
          </a:bodyPr>
          <a:lstStyle/>
          <a:p>
            <a:pPr algn="ctr"/>
            <a:r>
              <a:rPr lang="en-US" dirty="0"/>
              <a:t>Physical activity prediction From Wearable sensors</a:t>
            </a:r>
          </a:p>
        </p:txBody>
      </p:sp>
      <p:sp>
        <p:nvSpPr>
          <p:cNvPr id="3" name="Subtitle 2">
            <a:extLst>
              <a:ext uri="{FF2B5EF4-FFF2-40B4-BE49-F238E27FC236}">
                <a16:creationId xmlns:a16="http://schemas.microsoft.com/office/drawing/2014/main" id="{374D275A-4080-8AFC-B787-5EF856E39590}"/>
              </a:ext>
            </a:extLst>
          </p:cNvPr>
          <p:cNvSpPr>
            <a:spLocks noGrp="1"/>
          </p:cNvSpPr>
          <p:nvPr>
            <p:ph type="subTitle" idx="1"/>
          </p:nvPr>
        </p:nvSpPr>
        <p:spPr>
          <a:xfrm>
            <a:off x="1524000" y="4249360"/>
            <a:ext cx="3048000" cy="1079873"/>
          </a:xfrm>
        </p:spPr>
        <p:txBody>
          <a:bodyPr>
            <a:normAutofit fontScale="77500" lnSpcReduction="20000"/>
          </a:bodyPr>
          <a:lstStyle/>
          <a:p>
            <a:pPr algn="ctr"/>
            <a:r>
              <a:rPr lang="en-US" dirty="0"/>
              <a:t>Dominic Arcona</a:t>
            </a:r>
          </a:p>
          <a:p>
            <a:pPr algn="ctr"/>
            <a:r>
              <a:rPr lang="en-US" dirty="0"/>
              <a:t>Advisor: Larry Goldstein</a:t>
            </a:r>
          </a:p>
          <a:p>
            <a:pPr algn="ctr"/>
            <a:r>
              <a:rPr lang="en-US" dirty="0"/>
              <a:t>December, 1, 2023</a:t>
            </a:r>
          </a:p>
        </p:txBody>
      </p:sp>
      <p:pic>
        <p:nvPicPr>
          <p:cNvPr id="4" name="Picture 3" descr="Sphere of mesh and nodes">
            <a:extLst>
              <a:ext uri="{FF2B5EF4-FFF2-40B4-BE49-F238E27FC236}">
                <a16:creationId xmlns:a16="http://schemas.microsoft.com/office/drawing/2014/main" id="{51B3D483-57A5-D2FB-E2AE-BE61AA006370}"/>
              </a:ext>
            </a:extLst>
          </p:cNvPr>
          <p:cNvPicPr>
            <a:picLocks noChangeAspect="1"/>
          </p:cNvPicPr>
          <p:nvPr/>
        </p:nvPicPr>
        <p:blipFill rotWithShape="1">
          <a:blip r:embed="rId2">
            <a:alphaModFix/>
          </a:blip>
          <a:srcRect l="32161" r="1172"/>
          <a:stretch/>
        </p:blipFill>
        <p:spPr>
          <a:xfrm>
            <a:off x="6096000" y="-2357"/>
            <a:ext cx="6096000" cy="6858000"/>
          </a:xfrm>
          <a:prstGeom prst="rect">
            <a:avLst/>
          </a:prstGeom>
        </p:spPr>
      </p:pic>
      <p:cxnSp>
        <p:nvCxnSpPr>
          <p:cNvPr id="15" name="Straight Connector 14">
            <a:extLst>
              <a:ext uri="{FF2B5EF4-FFF2-40B4-BE49-F238E27FC236}">
                <a16:creationId xmlns:a16="http://schemas.microsoft.com/office/drawing/2014/main" id="{414C5C93-B9E9-4392-ADCF-ABF21209DD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562423" y="396058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2701227"/>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CF7FC-D713-693A-6A14-125D873B57B7}"/>
              </a:ext>
            </a:extLst>
          </p:cNvPr>
          <p:cNvSpPr>
            <a:spLocks noGrp="1"/>
          </p:cNvSpPr>
          <p:nvPr>
            <p:ph type="title"/>
          </p:nvPr>
        </p:nvSpPr>
        <p:spPr>
          <a:xfrm>
            <a:off x="1315266" y="645395"/>
            <a:ext cx="9238434" cy="857559"/>
          </a:xfrm>
        </p:spPr>
        <p:txBody>
          <a:bodyPr/>
          <a:lstStyle/>
          <a:p>
            <a:r>
              <a:rPr lang="en-US" dirty="0"/>
              <a:t>Data preprocessing - boxplots</a:t>
            </a:r>
          </a:p>
        </p:txBody>
      </p:sp>
      <p:pic>
        <p:nvPicPr>
          <p:cNvPr id="7" name="Picture 6" descr="A graph of a chart&#10;&#10;Description automatically generated with medium confidence">
            <a:extLst>
              <a:ext uri="{FF2B5EF4-FFF2-40B4-BE49-F238E27FC236}">
                <a16:creationId xmlns:a16="http://schemas.microsoft.com/office/drawing/2014/main" id="{C11DC969-CF11-2BD2-E84E-6B74E7687042}"/>
              </a:ext>
            </a:extLst>
          </p:cNvPr>
          <p:cNvPicPr>
            <a:picLocks noChangeAspect="1"/>
          </p:cNvPicPr>
          <p:nvPr/>
        </p:nvPicPr>
        <p:blipFill>
          <a:blip r:embed="rId2"/>
          <a:stretch>
            <a:fillRect/>
          </a:stretch>
        </p:blipFill>
        <p:spPr>
          <a:xfrm>
            <a:off x="1315266" y="1805694"/>
            <a:ext cx="8348664" cy="4569282"/>
          </a:xfrm>
          <a:prstGeom prst="rect">
            <a:avLst/>
          </a:prstGeom>
        </p:spPr>
      </p:pic>
    </p:spTree>
    <p:extLst>
      <p:ext uri="{BB962C8B-B14F-4D97-AF65-F5344CB8AC3E}">
        <p14:creationId xmlns:p14="http://schemas.microsoft.com/office/powerpoint/2010/main" val="22181554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CF7FC-D713-693A-6A14-125D873B57B7}"/>
              </a:ext>
            </a:extLst>
          </p:cNvPr>
          <p:cNvSpPr>
            <a:spLocks noGrp="1"/>
          </p:cNvSpPr>
          <p:nvPr>
            <p:ph type="title"/>
          </p:nvPr>
        </p:nvSpPr>
        <p:spPr>
          <a:xfrm>
            <a:off x="1315266" y="645395"/>
            <a:ext cx="9238434" cy="857559"/>
          </a:xfrm>
        </p:spPr>
        <p:txBody>
          <a:bodyPr/>
          <a:lstStyle/>
          <a:p>
            <a:r>
              <a:rPr lang="en-US" dirty="0"/>
              <a:t>Data preprocessing - boxplots</a:t>
            </a:r>
          </a:p>
        </p:txBody>
      </p:sp>
      <p:pic>
        <p:nvPicPr>
          <p:cNvPr id="4" name="Picture 3" descr="A graph with black lines and white text&#10;&#10;Description automatically generated">
            <a:extLst>
              <a:ext uri="{FF2B5EF4-FFF2-40B4-BE49-F238E27FC236}">
                <a16:creationId xmlns:a16="http://schemas.microsoft.com/office/drawing/2014/main" id="{F9301617-361F-C034-B69A-57969083ADE8}"/>
              </a:ext>
            </a:extLst>
          </p:cNvPr>
          <p:cNvPicPr>
            <a:picLocks noChangeAspect="1"/>
          </p:cNvPicPr>
          <p:nvPr/>
        </p:nvPicPr>
        <p:blipFill>
          <a:blip r:embed="rId2"/>
          <a:stretch>
            <a:fillRect/>
          </a:stretch>
        </p:blipFill>
        <p:spPr>
          <a:xfrm>
            <a:off x="1315266" y="1743076"/>
            <a:ext cx="8381634" cy="4569542"/>
          </a:xfrm>
          <a:prstGeom prst="rect">
            <a:avLst/>
          </a:prstGeom>
        </p:spPr>
      </p:pic>
    </p:spTree>
    <p:extLst>
      <p:ext uri="{BB962C8B-B14F-4D97-AF65-F5344CB8AC3E}">
        <p14:creationId xmlns:p14="http://schemas.microsoft.com/office/powerpoint/2010/main" val="828938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C8B38D4-9D92-4608-A16B-260E8CC21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1A94AE6-0978-4A09-B78E-D60AC48423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97" y="1113411"/>
            <a:ext cx="4629606" cy="46296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408D4E-13A8-3258-7203-837359589EA3}"/>
              </a:ext>
            </a:extLst>
          </p:cNvPr>
          <p:cNvSpPr>
            <a:spLocks noGrp="1"/>
          </p:cNvSpPr>
          <p:nvPr>
            <p:ph type="title"/>
          </p:nvPr>
        </p:nvSpPr>
        <p:spPr>
          <a:xfrm>
            <a:off x="1207828" y="2286000"/>
            <a:ext cx="3643951" cy="2286000"/>
          </a:xfrm>
        </p:spPr>
        <p:txBody>
          <a:bodyPr anchor="ctr">
            <a:normAutofit/>
          </a:bodyPr>
          <a:lstStyle/>
          <a:p>
            <a:pPr algn="ctr"/>
            <a:r>
              <a:rPr lang="en-US">
                <a:solidFill>
                  <a:schemeClr val="bg1"/>
                </a:solidFill>
              </a:rPr>
              <a:t>Model training approach</a:t>
            </a:r>
          </a:p>
        </p:txBody>
      </p:sp>
      <p:graphicFrame>
        <p:nvGraphicFramePr>
          <p:cNvPr id="5" name="Content Placeholder 2">
            <a:extLst>
              <a:ext uri="{FF2B5EF4-FFF2-40B4-BE49-F238E27FC236}">
                <a16:creationId xmlns:a16="http://schemas.microsoft.com/office/drawing/2014/main" id="{84A8CF1F-A47E-56B4-4985-746FC6678039}"/>
              </a:ext>
            </a:extLst>
          </p:cNvPr>
          <p:cNvGraphicFramePr>
            <a:graphicFrameLocks noGrp="1"/>
          </p:cNvGraphicFramePr>
          <p:nvPr>
            <p:ph idx="1"/>
            <p:extLst>
              <p:ext uri="{D42A27DB-BD31-4B8C-83A1-F6EECF244321}">
                <p14:modId xmlns:p14="http://schemas.microsoft.com/office/powerpoint/2010/main" val="3705122241"/>
              </p:ext>
            </p:extLst>
          </p:nvPr>
        </p:nvGraphicFramePr>
        <p:xfrm>
          <a:off x="6096000" y="762001"/>
          <a:ext cx="5334000" cy="5333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FD151B81-DD97-339A-60CC-1DB5849DCD04}"/>
              </a:ext>
            </a:extLst>
          </p:cNvPr>
          <p:cNvSpPr txBox="1"/>
          <p:nvPr/>
        </p:nvSpPr>
        <p:spPr>
          <a:xfrm>
            <a:off x="320040" y="6181959"/>
            <a:ext cx="3577590" cy="369332"/>
          </a:xfrm>
          <a:prstGeom prst="rect">
            <a:avLst/>
          </a:prstGeom>
          <a:noFill/>
        </p:spPr>
        <p:txBody>
          <a:bodyPr wrap="square" rtlCol="0">
            <a:spAutoFit/>
          </a:bodyPr>
          <a:lstStyle/>
          <a:p>
            <a:r>
              <a:rPr lang="en-US" dirty="0"/>
              <a:t>***Implementation difficulties</a:t>
            </a:r>
          </a:p>
        </p:txBody>
      </p:sp>
    </p:spTree>
    <p:extLst>
      <p:ext uri="{BB962C8B-B14F-4D97-AF65-F5344CB8AC3E}">
        <p14:creationId xmlns:p14="http://schemas.microsoft.com/office/powerpoint/2010/main" val="2495458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6F92C-4E83-D7D1-485C-B098BF735734}"/>
              </a:ext>
            </a:extLst>
          </p:cNvPr>
          <p:cNvSpPr>
            <a:spLocks noGrp="1"/>
          </p:cNvSpPr>
          <p:nvPr>
            <p:ph type="title"/>
          </p:nvPr>
        </p:nvSpPr>
        <p:spPr/>
        <p:txBody>
          <a:bodyPr/>
          <a:lstStyle/>
          <a:p>
            <a:r>
              <a:rPr lang="en-US" dirty="0"/>
              <a:t>Model training approach - train and test sets</a:t>
            </a:r>
          </a:p>
        </p:txBody>
      </p:sp>
      <p:sp>
        <p:nvSpPr>
          <p:cNvPr id="3" name="Content Placeholder 2">
            <a:extLst>
              <a:ext uri="{FF2B5EF4-FFF2-40B4-BE49-F238E27FC236}">
                <a16:creationId xmlns:a16="http://schemas.microsoft.com/office/drawing/2014/main" id="{D1BFC3F8-1FC9-1996-8948-B58067E9B24A}"/>
              </a:ext>
            </a:extLst>
          </p:cNvPr>
          <p:cNvSpPr>
            <a:spLocks noGrp="1"/>
          </p:cNvSpPr>
          <p:nvPr>
            <p:ph idx="1"/>
          </p:nvPr>
        </p:nvSpPr>
        <p:spPr/>
        <p:txBody>
          <a:bodyPr/>
          <a:lstStyle/>
          <a:p>
            <a:r>
              <a:rPr lang="en-US" dirty="0"/>
              <a:t>Immense amount of data makes model training and testing with all observations impractical</a:t>
            </a:r>
          </a:p>
          <a:p>
            <a:r>
              <a:rPr lang="en-US" dirty="0"/>
              <a:t>Unbalanced class sizes present a challenge</a:t>
            </a:r>
          </a:p>
          <a:p>
            <a:pPr marL="560070" lvl="1" indent="-285750">
              <a:buFont typeface="Arial" panose="020B0604020202020204" pitchFamily="34" charset="0"/>
              <a:buChar char="•"/>
            </a:pPr>
            <a:r>
              <a:rPr lang="en-US" dirty="0"/>
              <a:t>One option – feed models a vector of class weights</a:t>
            </a:r>
          </a:p>
          <a:p>
            <a:pPr marL="560070" lvl="1" indent="-285750">
              <a:buFont typeface="Arial" panose="020B0604020202020204" pitchFamily="34" charset="0"/>
              <a:buChar char="•"/>
            </a:pPr>
            <a:r>
              <a:rPr lang="en-US" dirty="0"/>
              <a:t>Another option – Create training set in which class weights are artificially balanced</a:t>
            </a:r>
          </a:p>
          <a:p>
            <a:r>
              <a:rPr lang="en-US" dirty="0"/>
              <a:t>We will try the first option first, feeding each of our classification models a vector of class weights as an input in the model fit function call.</a:t>
            </a:r>
          </a:p>
          <a:p>
            <a:r>
              <a:rPr lang="en-US" dirty="0"/>
              <a:t>We’ll use a random sample of 200,000 of our observations as a train set, and a random sample of 200,000 of the remaining observations as a test set.</a:t>
            </a:r>
          </a:p>
        </p:txBody>
      </p:sp>
    </p:spTree>
    <p:extLst>
      <p:ext uri="{BB962C8B-B14F-4D97-AF65-F5344CB8AC3E}">
        <p14:creationId xmlns:p14="http://schemas.microsoft.com/office/powerpoint/2010/main" val="3187942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DB4423-716D-4B40-9498-69F5F3E5E0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B339CD8-1850-4DF2-BCDF-1CAAE5F872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97" y="1113411"/>
            <a:ext cx="4629606" cy="46296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F56885-4E0E-B1BD-3468-22358D74056D}"/>
              </a:ext>
            </a:extLst>
          </p:cNvPr>
          <p:cNvSpPr>
            <a:spLocks noGrp="1"/>
          </p:cNvSpPr>
          <p:nvPr>
            <p:ph type="title"/>
          </p:nvPr>
        </p:nvSpPr>
        <p:spPr>
          <a:xfrm>
            <a:off x="1044054" y="2286000"/>
            <a:ext cx="3965456" cy="2285999"/>
          </a:xfrm>
        </p:spPr>
        <p:txBody>
          <a:bodyPr anchor="ctr">
            <a:normAutofit/>
          </a:bodyPr>
          <a:lstStyle/>
          <a:p>
            <a:pPr algn="ctr"/>
            <a:r>
              <a:rPr lang="en-US">
                <a:solidFill>
                  <a:schemeClr val="bg1"/>
                </a:solidFill>
              </a:rPr>
              <a:t>Model comparison</a:t>
            </a:r>
          </a:p>
        </p:txBody>
      </p:sp>
      <p:sp>
        <p:nvSpPr>
          <p:cNvPr id="3" name="Content Placeholder 2">
            <a:extLst>
              <a:ext uri="{FF2B5EF4-FFF2-40B4-BE49-F238E27FC236}">
                <a16:creationId xmlns:a16="http://schemas.microsoft.com/office/drawing/2014/main" id="{2BD4742A-05C7-5486-4A98-94D41AF74937}"/>
              </a:ext>
            </a:extLst>
          </p:cNvPr>
          <p:cNvSpPr>
            <a:spLocks noGrp="1"/>
          </p:cNvSpPr>
          <p:nvPr>
            <p:ph idx="1"/>
          </p:nvPr>
        </p:nvSpPr>
        <p:spPr>
          <a:xfrm>
            <a:off x="6096000" y="762000"/>
            <a:ext cx="4572000" cy="5334000"/>
          </a:xfrm>
        </p:spPr>
        <p:txBody>
          <a:bodyPr anchor="ctr">
            <a:normAutofit/>
          </a:bodyPr>
          <a:lstStyle/>
          <a:p>
            <a:r>
              <a:rPr lang="en-US" dirty="0"/>
              <a:t>Models will be evaluated based on the confusion matrix and balanced accuracy (average of sensitivity and specificity) for each class</a:t>
            </a:r>
          </a:p>
          <a:p>
            <a:r>
              <a:rPr lang="en-US" dirty="0"/>
              <a:t>We will pay special attention to the specificity of the transient activities class and the sensitivity of under-represented classes such as running and rope jumping</a:t>
            </a:r>
          </a:p>
        </p:txBody>
      </p:sp>
    </p:spTree>
    <p:extLst>
      <p:ext uri="{BB962C8B-B14F-4D97-AF65-F5344CB8AC3E}">
        <p14:creationId xmlns:p14="http://schemas.microsoft.com/office/powerpoint/2010/main" val="329156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8CBA3-B4BB-E28F-8591-DBA09D6BE9EE}"/>
              </a:ext>
            </a:extLst>
          </p:cNvPr>
          <p:cNvSpPr>
            <a:spLocks noGrp="1"/>
          </p:cNvSpPr>
          <p:nvPr>
            <p:ph type="title"/>
          </p:nvPr>
        </p:nvSpPr>
        <p:spPr>
          <a:xfrm>
            <a:off x="1429566" y="462515"/>
            <a:ext cx="10414772" cy="857559"/>
          </a:xfrm>
        </p:spPr>
        <p:txBody>
          <a:bodyPr/>
          <a:lstStyle/>
          <a:p>
            <a:r>
              <a:rPr lang="en-US" dirty="0"/>
              <a:t>Results - multinomial logistic regression </a:t>
            </a:r>
          </a:p>
        </p:txBody>
      </p:sp>
      <p:sp>
        <p:nvSpPr>
          <p:cNvPr id="6" name="Content Placeholder 2">
            <a:extLst>
              <a:ext uri="{FF2B5EF4-FFF2-40B4-BE49-F238E27FC236}">
                <a16:creationId xmlns:a16="http://schemas.microsoft.com/office/drawing/2014/main" id="{28755208-81EA-FFB8-3545-175F9F38718E}"/>
              </a:ext>
            </a:extLst>
          </p:cNvPr>
          <p:cNvSpPr>
            <a:spLocks noGrp="1"/>
          </p:cNvSpPr>
          <p:nvPr>
            <p:ph idx="1"/>
          </p:nvPr>
        </p:nvSpPr>
        <p:spPr>
          <a:xfrm>
            <a:off x="1052376" y="1524000"/>
            <a:ext cx="11657784" cy="3810000"/>
          </a:xfrm>
        </p:spPr>
        <p:txBody>
          <a:bodyPr>
            <a:normAutofit/>
          </a:bodyPr>
          <a:lstStyle/>
          <a:p>
            <a:pPr marL="0" indent="0">
              <a:buNone/>
            </a:pPr>
            <a:r>
              <a:rPr lang="en-US" sz="1600" dirty="0"/>
              <a:t>Call: </a:t>
            </a:r>
            <a:r>
              <a:rPr lang="en-US" sz="1600" dirty="0" err="1"/>
              <a:t>logit.fit</a:t>
            </a:r>
            <a:r>
              <a:rPr lang="en-US" sz="1600" dirty="0"/>
              <a:t> &lt;- </a:t>
            </a:r>
            <a:r>
              <a:rPr lang="en-US" sz="1600" dirty="0" err="1"/>
              <a:t>multinom</a:t>
            </a:r>
            <a:r>
              <a:rPr lang="en-US" sz="1600" dirty="0"/>
              <a:t>(</a:t>
            </a:r>
            <a:r>
              <a:rPr lang="en-US" sz="1600" dirty="0" err="1"/>
              <a:t>activityID</a:t>
            </a:r>
            <a:r>
              <a:rPr lang="en-US" sz="1600" dirty="0"/>
              <a:t> ~ </a:t>
            </a:r>
            <a:r>
              <a:rPr lang="en-US" sz="1600" dirty="0" err="1"/>
              <a:t>scaled_hr</a:t>
            </a:r>
            <a:r>
              <a:rPr lang="en-US" sz="1600" dirty="0"/>
              <a:t> + chest.acceleration.Z..16g + </a:t>
            </a:r>
            <a:r>
              <a:rPr lang="en-US" sz="1600" dirty="0" err="1"/>
              <a:t>body_temp</a:t>
            </a:r>
            <a:r>
              <a:rPr lang="en-US" sz="1600" dirty="0"/>
              <a:t>, data=train, weights = </a:t>
            </a:r>
            <a:r>
              <a:rPr lang="en-US" sz="1600" dirty="0" err="1"/>
              <a:t>wt_vector</a:t>
            </a:r>
            <a:r>
              <a:rPr lang="en-US" sz="1600" dirty="0"/>
              <a:t>)</a:t>
            </a:r>
          </a:p>
        </p:txBody>
      </p:sp>
      <p:pic>
        <p:nvPicPr>
          <p:cNvPr id="8" name="Picture 7" descr="A screenshot of a graph&#10;&#10;Description automatically generated">
            <a:extLst>
              <a:ext uri="{FF2B5EF4-FFF2-40B4-BE49-F238E27FC236}">
                <a16:creationId xmlns:a16="http://schemas.microsoft.com/office/drawing/2014/main" id="{4F399902-F1A5-9FCD-A878-B8FF71681CFF}"/>
              </a:ext>
            </a:extLst>
          </p:cNvPr>
          <p:cNvPicPr>
            <a:picLocks noChangeAspect="1"/>
          </p:cNvPicPr>
          <p:nvPr/>
        </p:nvPicPr>
        <p:blipFill>
          <a:blip r:embed="rId2"/>
          <a:stretch>
            <a:fillRect/>
          </a:stretch>
        </p:blipFill>
        <p:spPr>
          <a:xfrm>
            <a:off x="1052376" y="2035175"/>
            <a:ext cx="7772400" cy="4685180"/>
          </a:xfrm>
          <a:prstGeom prst="rect">
            <a:avLst/>
          </a:prstGeom>
        </p:spPr>
      </p:pic>
      <p:pic>
        <p:nvPicPr>
          <p:cNvPr id="10" name="Picture 9" descr="A white paper with black text&#10;&#10;Description automatically generated">
            <a:extLst>
              <a:ext uri="{FF2B5EF4-FFF2-40B4-BE49-F238E27FC236}">
                <a16:creationId xmlns:a16="http://schemas.microsoft.com/office/drawing/2014/main" id="{8345D538-5BD1-1B7E-3498-B7EECA9A26EA}"/>
              </a:ext>
            </a:extLst>
          </p:cNvPr>
          <p:cNvPicPr>
            <a:picLocks noChangeAspect="1"/>
          </p:cNvPicPr>
          <p:nvPr/>
        </p:nvPicPr>
        <p:blipFill>
          <a:blip r:embed="rId3"/>
          <a:stretch>
            <a:fillRect/>
          </a:stretch>
        </p:blipFill>
        <p:spPr>
          <a:xfrm>
            <a:off x="8945164" y="2428875"/>
            <a:ext cx="3189684" cy="1790700"/>
          </a:xfrm>
          <a:prstGeom prst="rect">
            <a:avLst/>
          </a:prstGeom>
        </p:spPr>
      </p:pic>
    </p:spTree>
    <p:extLst>
      <p:ext uri="{BB962C8B-B14F-4D97-AF65-F5344CB8AC3E}">
        <p14:creationId xmlns:p14="http://schemas.microsoft.com/office/powerpoint/2010/main" val="37551762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8CBA3-B4BB-E28F-8591-DBA09D6BE9EE}"/>
              </a:ext>
            </a:extLst>
          </p:cNvPr>
          <p:cNvSpPr>
            <a:spLocks noGrp="1"/>
          </p:cNvSpPr>
          <p:nvPr>
            <p:ph type="title"/>
          </p:nvPr>
        </p:nvSpPr>
        <p:spPr>
          <a:xfrm>
            <a:off x="1088569" y="1406387"/>
            <a:ext cx="3936275" cy="2231319"/>
          </a:xfrm>
        </p:spPr>
        <p:txBody>
          <a:bodyPr vert="horz" lIns="91440" tIns="45720" rIns="91440" bIns="45720" rtlCol="0" anchor="b">
            <a:normAutofit/>
          </a:bodyPr>
          <a:lstStyle/>
          <a:p>
            <a:pPr algn="ctr"/>
            <a:r>
              <a:rPr lang="en-US" dirty="0"/>
              <a:t>Results - multinomial logistic regression </a:t>
            </a:r>
            <a:endParaRPr lang="en-US"/>
          </a:p>
        </p:txBody>
      </p:sp>
      <p:sp>
        <p:nvSpPr>
          <p:cNvPr id="13" name="Rectangle 12">
            <a:extLst>
              <a:ext uri="{FF2B5EF4-FFF2-40B4-BE49-F238E27FC236}">
                <a16:creationId xmlns:a16="http://schemas.microsoft.com/office/drawing/2014/main" id="{824F4927-E645-48C1-B709-AC214B1B7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689E2E66-369A-294D-D895-EE93FACCCB7F}"/>
              </a:ext>
            </a:extLst>
          </p:cNvPr>
          <p:cNvPicPr>
            <a:picLocks noChangeAspect="1"/>
          </p:cNvPicPr>
          <p:nvPr/>
        </p:nvPicPr>
        <p:blipFill>
          <a:blip r:embed="rId2">
            <a:alphaModFix/>
          </a:blip>
          <a:stretch>
            <a:fillRect/>
          </a:stretch>
        </p:blipFill>
        <p:spPr>
          <a:xfrm>
            <a:off x="6087223" y="328613"/>
            <a:ext cx="6047625" cy="6250776"/>
          </a:xfrm>
          <a:prstGeom prst="rect">
            <a:avLst/>
          </a:prstGeom>
        </p:spPr>
      </p:pic>
      <p:cxnSp>
        <p:nvCxnSpPr>
          <p:cNvPr id="15" name="Straight Connector 14">
            <a:extLst>
              <a:ext uri="{FF2B5EF4-FFF2-40B4-BE49-F238E27FC236}">
                <a16:creationId xmlns:a16="http://schemas.microsoft.com/office/drawing/2014/main" id="{414C5C93-B9E9-4392-ADCF-ABF21209DD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562423" y="396058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9144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8CBA3-B4BB-E28F-8591-DBA09D6BE9EE}"/>
              </a:ext>
            </a:extLst>
          </p:cNvPr>
          <p:cNvSpPr>
            <a:spLocks noGrp="1"/>
          </p:cNvSpPr>
          <p:nvPr>
            <p:ph type="title"/>
          </p:nvPr>
        </p:nvSpPr>
        <p:spPr>
          <a:xfrm>
            <a:off x="1429566" y="462515"/>
            <a:ext cx="9238434" cy="857559"/>
          </a:xfrm>
        </p:spPr>
        <p:txBody>
          <a:bodyPr/>
          <a:lstStyle/>
          <a:p>
            <a:r>
              <a:rPr lang="en-US" dirty="0"/>
              <a:t>Results - Decision </a:t>
            </a:r>
            <a:r>
              <a:rPr lang="en-US" dirty="0" err="1"/>
              <a:t>TreE</a:t>
            </a:r>
            <a:r>
              <a:rPr lang="en-US" dirty="0"/>
              <a:t> Classifier</a:t>
            </a:r>
          </a:p>
        </p:txBody>
      </p:sp>
      <p:sp>
        <p:nvSpPr>
          <p:cNvPr id="5" name="Content Placeholder 2">
            <a:extLst>
              <a:ext uri="{FF2B5EF4-FFF2-40B4-BE49-F238E27FC236}">
                <a16:creationId xmlns:a16="http://schemas.microsoft.com/office/drawing/2014/main" id="{A50BB693-ACDD-7200-9FE6-7DB204890AEA}"/>
              </a:ext>
            </a:extLst>
          </p:cNvPr>
          <p:cNvSpPr>
            <a:spLocks noGrp="1"/>
          </p:cNvSpPr>
          <p:nvPr>
            <p:ph idx="1"/>
          </p:nvPr>
        </p:nvSpPr>
        <p:spPr>
          <a:xfrm>
            <a:off x="1052376" y="1524000"/>
            <a:ext cx="11292024" cy="762000"/>
          </a:xfrm>
        </p:spPr>
        <p:txBody>
          <a:bodyPr/>
          <a:lstStyle/>
          <a:p>
            <a:pPr marL="0" indent="0">
              <a:buNone/>
            </a:pPr>
            <a:r>
              <a:rPr lang="en-US" dirty="0"/>
              <a:t>Call: </a:t>
            </a:r>
            <a:r>
              <a:rPr lang="en-US" dirty="0" err="1"/>
              <a:t>tree.pap</a:t>
            </a:r>
            <a:r>
              <a:rPr lang="en-US" dirty="0"/>
              <a:t> &lt;- </a:t>
            </a:r>
            <a:r>
              <a:rPr lang="en-US" dirty="0" err="1"/>
              <a:t>randomForest</a:t>
            </a:r>
            <a:r>
              <a:rPr lang="en-US" dirty="0"/>
              <a:t>(</a:t>
            </a:r>
            <a:r>
              <a:rPr lang="en-US" dirty="0" err="1"/>
              <a:t>activityID</a:t>
            </a:r>
            <a:r>
              <a:rPr lang="en-US" dirty="0"/>
              <a:t> ~ ., train, weights = </a:t>
            </a:r>
            <a:r>
              <a:rPr lang="en-US" dirty="0" err="1"/>
              <a:t>wt_vector</a:t>
            </a:r>
            <a:r>
              <a:rPr lang="en-US" dirty="0"/>
              <a:t>, </a:t>
            </a:r>
            <a:r>
              <a:rPr lang="en-US" dirty="0" err="1"/>
              <a:t>mtry</a:t>
            </a:r>
            <a:r>
              <a:rPr lang="en-US" dirty="0"/>
              <a:t> = 31, </a:t>
            </a:r>
            <a:r>
              <a:rPr lang="en-US" dirty="0" err="1"/>
              <a:t>ntree</a:t>
            </a:r>
            <a:r>
              <a:rPr lang="en-US" dirty="0"/>
              <a:t>=1, importance=TRUE)</a:t>
            </a:r>
          </a:p>
        </p:txBody>
      </p:sp>
      <p:pic>
        <p:nvPicPr>
          <p:cNvPr id="6" name="Picture 5" descr="A graph with numbers and a number in the middle&#10;&#10;Description automatically generated with medium confidence">
            <a:extLst>
              <a:ext uri="{FF2B5EF4-FFF2-40B4-BE49-F238E27FC236}">
                <a16:creationId xmlns:a16="http://schemas.microsoft.com/office/drawing/2014/main" id="{3C4091BA-1372-3EF5-6D15-A9A952834368}"/>
              </a:ext>
            </a:extLst>
          </p:cNvPr>
          <p:cNvPicPr>
            <a:picLocks noChangeAspect="1"/>
          </p:cNvPicPr>
          <p:nvPr/>
        </p:nvPicPr>
        <p:blipFill>
          <a:blip r:embed="rId2"/>
          <a:stretch>
            <a:fillRect/>
          </a:stretch>
        </p:blipFill>
        <p:spPr>
          <a:xfrm>
            <a:off x="1052376" y="1905000"/>
            <a:ext cx="7772400" cy="4674235"/>
          </a:xfrm>
          <a:prstGeom prst="rect">
            <a:avLst/>
          </a:prstGeom>
        </p:spPr>
      </p:pic>
      <p:pic>
        <p:nvPicPr>
          <p:cNvPr id="8" name="Picture 7" descr="A white background with black text&#10;&#10;Description automatically generated">
            <a:extLst>
              <a:ext uri="{FF2B5EF4-FFF2-40B4-BE49-F238E27FC236}">
                <a16:creationId xmlns:a16="http://schemas.microsoft.com/office/drawing/2014/main" id="{3ADF2813-69C6-A988-34F5-ACC09E71DFDF}"/>
              </a:ext>
            </a:extLst>
          </p:cNvPr>
          <p:cNvPicPr>
            <a:picLocks noChangeAspect="1"/>
          </p:cNvPicPr>
          <p:nvPr/>
        </p:nvPicPr>
        <p:blipFill>
          <a:blip r:embed="rId3"/>
          <a:stretch>
            <a:fillRect/>
          </a:stretch>
        </p:blipFill>
        <p:spPr>
          <a:xfrm>
            <a:off x="9013319" y="2670278"/>
            <a:ext cx="3008874" cy="1517444"/>
          </a:xfrm>
          <a:prstGeom prst="rect">
            <a:avLst/>
          </a:prstGeom>
        </p:spPr>
      </p:pic>
    </p:spTree>
    <p:extLst>
      <p:ext uri="{BB962C8B-B14F-4D97-AF65-F5344CB8AC3E}">
        <p14:creationId xmlns:p14="http://schemas.microsoft.com/office/powerpoint/2010/main" val="1802966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a tree&#10;&#10;Description automatically generated with medium confidence">
            <a:extLst>
              <a:ext uri="{FF2B5EF4-FFF2-40B4-BE49-F238E27FC236}">
                <a16:creationId xmlns:a16="http://schemas.microsoft.com/office/drawing/2014/main" id="{C8098B69-B848-CDDC-C4B7-641D7CF4804E}"/>
              </a:ext>
            </a:extLst>
          </p:cNvPr>
          <p:cNvPicPr>
            <a:picLocks noChangeAspect="1"/>
          </p:cNvPicPr>
          <p:nvPr/>
        </p:nvPicPr>
        <p:blipFill>
          <a:blip r:embed="rId2"/>
          <a:stretch>
            <a:fillRect/>
          </a:stretch>
        </p:blipFill>
        <p:spPr>
          <a:xfrm>
            <a:off x="1303020" y="432542"/>
            <a:ext cx="9999028" cy="6144654"/>
          </a:xfrm>
          <a:prstGeom prst="rect">
            <a:avLst/>
          </a:prstGeom>
        </p:spPr>
      </p:pic>
    </p:spTree>
    <p:extLst>
      <p:ext uri="{BB962C8B-B14F-4D97-AF65-F5344CB8AC3E}">
        <p14:creationId xmlns:p14="http://schemas.microsoft.com/office/powerpoint/2010/main" val="20543077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8CBA3-B4BB-E28F-8591-DBA09D6BE9EE}"/>
              </a:ext>
            </a:extLst>
          </p:cNvPr>
          <p:cNvSpPr>
            <a:spLocks noGrp="1"/>
          </p:cNvSpPr>
          <p:nvPr>
            <p:ph type="title"/>
          </p:nvPr>
        </p:nvSpPr>
        <p:spPr>
          <a:xfrm>
            <a:off x="1429566" y="462515"/>
            <a:ext cx="9238434" cy="857559"/>
          </a:xfrm>
        </p:spPr>
        <p:txBody>
          <a:bodyPr/>
          <a:lstStyle/>
          <a:p>
            <a:r>
              <a:rPr lang="en-US" dirty="0"/>
              <a:t>Results - Random Forest Classifier</a:t>
            </a:r>
          </a:p>
        </p:txBody>
      </p:sp>
      <p:sp>
        <p:nvSpPr>
          <p:cNvPr id="3" name="Content Placeholder 2">
            <a:extLst>
              <a:ext uri="{FF2B5EF4-FFF2-40B4-BE49-F238E27FC236}">
                <a16:creationId xmlns:a16="http://schemas.microsoft.com/office/drawing/2014/main" id="{9DBFBA11-7CB0-1652-CAE6-276386F6A698}"/>
              </a:ext>
            </a:extLst>
          </p:cNvPr>
          <p:cNvSpPr>
            <a:spLocks noGrp="1"/>
          </p:cNvSpPr>
          <p:nvPr>
            <p:ph idx="1"/>
          </p:nvPr>
        </p:nvSpPr>
        <p:spPr>
          <a:xfrm>
            <a:off x="1052376" y="1524000"/>
            <a:ext cx="10594794" cy="716280"/>
          </a:xfrm>
        </p:spPr>
        <p:txBody>
          <a:bodyPr>
            <a:normAutofit/>
          </a:bodyPr>
          <a:lstStyle/>
          <a:p>
            <a:pPr marL="0" indent="0">
              <a:buNone/>
            </a:pPr>
            <a:r>
              <a:rPr lang="en-US" sz="1600" dirty="0"/>
              <a:t>Call: </a:t>
            </a:r>
            <a:r>
              <a:rPr lang="en-US" sz="1600" dirty="0" err="1"/>
              <a:t>rf.pap</a:t>
            </a:r>
            <a:r>
              <a:rPr lang="en-US" sz="1600" dirty="0"/>
              <a:t> &lt;- </a:t>
            </a:r>
            <a:r>
              <a:rPr lang="en-US" sz="1600" dirty="0" err="1"/>
              <a:t>randomForest</a:t>
            </a:r>
            <a:r>
              <a:rPr lang="en-US" sz="1600" dirty="0"/>
              <a:t>(</a:t>
            </a:r>
            <a:r>
              <a:rPr lang="en-US" sz="1600" dirty="0" err="1"/>
              <a:t>activityID</a:t>
            </a:r>
            <a:r>
              <a:rPr lang="en-US" sz="1600" dirty="0"/>
              <a:t> ~ ., train, weights = </a:t>
            </a:r>
            <a:r>
              <a:rPr lang="en-US" sz="1600" dirty="0" err="1"/>
              <a:t>wt_vector</a:t>
            </a:r>
            <a:r>
              <a:rPr lang="en-US" sz="1600" dirty="0"/>
              <a:t>, </a:t>
            </a:r>
            <a:r>
              <a:rPr lang="en-US" sz="1600" dirty="0" err="1"/>
              <a:t>ntree</a:t>
            </a:r>
            <a:r>
              <a:rPr lang="en-US" sz="1600" dirty="0"/>
              <a:t>=100, importance=TRUE)</a:t>
            </a:r>
          </a:p>
        </p:txBody>
      </p:sp>
      <p:pic>
        <p:nvPicPr>
          <p:cNvPr id="7" name="Picture 6" descr="A graph with numbers and a number&#10;&#10;Description automatically generated">
            <a:extLst>
              <a:ext uri="{FF2B5EF4-FFF2-40B4-BE49-F238E27FC236}">
                <a16:creationId xmlns:a16="http://schemas.microsoft.com/office/drawing/2014/main" id="{B9955E07-A269-D2FC-C98C-F4C0CB81541D}"/>
              </a:ext>
            </a:extLst>
          </p:cNvPr>
          <p:cNvPicPr>
            <a:picLocks noChangeAspect="1"/>
          </p:cNvPicPr>
          <p:nvPr/>
        </p:nvPicPr>
        <p:blipFill>
          <a:blip r:embed="rId2"/>
          <a:stretch>
            <a:fillRect/>
          </a:stretch>
        </p:blipFill>
        <p:spPr>
          <a:xfrm>
            <a:off x="1052376" y="1973897"/>
            <a:ext cx="7772400" cy="4789714"/>
          </a:xfrm>
          <a:prstGeom prst="rect">
            <a:avLst/>
          </a:prstGeom>
        </p:spPr>
      </p:pic>
      <p:pic>
        <p:nvPicPr>
          <p:cNvPr id="9" name="Picture 8" descr="A white text with black text&#10;&#10;Description automatically generated">
            <a:extLst>
              <a:ext uri="{FF2B5EF4-FFF2-40B4-BE49-F238E27FC236}">
                <a16:creationId xmlns:a16="http://schemas.microsoft.com/office/drawing/2014/main" id="{0D3120A9-17F6-5F6F-6EDC-6BB09FD5B667}"/>
              </a:ext>
            </a:extLst>
          </p:cNvPr>
          <p:cNvPicPr>
            <a:picLocks noChangeAspect="1"/>
          </p:cNvPicPr>
          <p:nvPr/>
        </p:nvPicPr>
        <p:blipFill>
          <a:blip r:embed="rId3"/>
          <a:stretch>
            <a:fillRect/>
          </a:stretch>
        </p:blipFill>
        <p:spPr>
          <a:xfrm>
            <a:off x="8945914" y="2489143"/>
            <a:ext cx="3091510" cy="1879715"/>
          </a:xfrm>
          <a:prstGeom prst="rect">
            <a:avLst/>
          </a:prstGeom>
        </p:spPr>
      </p:pic>
    </p:spTree>
    <p:extLst>
      <p:ext uri="{BB962C8B-B14F-4D97-AF65-F5344CB8AC3E}">
        <p14:creationId xmlns:p14="http://schemas.microsoft.com/office/powerpoint/2010/main" val="2373079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9184DF83-39E6-4BDC-9E23-17F25AB44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04C327-1D3F-5200-4F81-9E79A4888B85}"/>
              </a:ext>
            </a:extLst>
          </p:cNvPr>
          <p:cNvSpPr>
            <a:spLocks noGrp="1"/>
          </p:cNvSpPr>
          <p:nvPr>
            <p:ph type="title"/>
          </p:nvPr>
        </p:nvSpPr>
        <p:spPr>
          <a:xfrm>
            <a:off x="1104900" y="762001"/>
            <a:ext cx="4229100" cy="1141004"/>
          </a:xfrm>
        </p:spPr>
        <p:txBody>
          <a:bodyPr>
            <a:normAutofit/>
          </a:bodyPr>
          <a:lstStyle/>
          <a:p>
            <a:r>
              <a:rPr lang="en-US" dirty="0"/>
              <a:t>problem statement</a:t>
            </a:r>
          </a:p>
        </p:txBody>
      </p:sp>
      <p:sp>
        <p:nvSpPr>
          <p:cNvPr id="3" name="Content Placeholder 2">
            <a:extLst>
              <a:ext uri="{FF2B5EF4-FFF2-40B4-BE49-F238E27FC236}">
                <a16:creationId xmlns:a16="http://schemas.microsoft.com/office/drawing/2014/main" id="{4B922D23-AB4F-C84D-CA1E-AED99E2F33F2}"/>
              </a:ext>
            </a:extLst>
          </p:cNvPr>
          <p:cNvSpPr>
            <a:spLocks noGrp="1"/>
          </p:cNvSpPr>
          <p:nvPr>
            <p:ph idx="1"/>
          </p:nvPr>
        </p:nvSpPr>
        <p:spPr>
          <a:xfrm>
            <a:off x="1104900" y="2286000"/>
            <a:ext cx="4229100" cy="3810000"/>
          </a:xfrm>
        </p:spPr>
        <p:txBody>
          <a:bodyPr>
            <a:normAutofit/>
          </a:bodyPr>
          <a:lstStyle/>
          <a:p>
            <a:pPr>
              <a:lnSpc>
                <a:spcPct val="120000"/>
              </a:lnSpc>
            </a:pPr>
            <a:r>
              <a:rPr lang="en-US" sz="1400" dirty="0"/>
              <a:t>Global wearable sensors market size estimated at $1.6B USD in 2023 [</a:t>
            </a:r>
            <a:r>
              <a:rPr lang="en-US" sz="1400" dirty="0">
                <a:hlinkClick r:id="rId2"/>
              </a:rPr>
              <a:t>1</a:t>
            </a:r>
            <a:r>
              <a:rPr lang="en-US" sz="1400" dirty="0"/>
              <a:t>].</a:t>
            </a:r>
          </a:p>
          <a:p>
            <a:pPr>
              <a:lnSpc>
                <a:spcPct val="120000"/>
              </a:lnSpc>
            </a:pPr>
            <a:r>
              <a:rPr lang="en-US" sz="1400" dirty="0"/>
              <a:t>Wearable sensors such as Apple Watch, Fitbit, WHOOP, and </a:t>
            </a:r>
            <a:r>
              <a:rPr lang="en-US" sz="1400" dirty="0" err="1"/>
              <a:t>Oura</a:t>
            </a:r>
            <a:r>
              <a:rPr lang="en-US" sz="1400" dirty="0"/>
              <a:t> can collect data such as heart rate, skin temperature, GPS location, blood oxygen concentration, and acceleration several times per second.</a:t>
            </a:r>
          </a:p>
          <a:p>
            <a:pPr>
              <a:lnSpc>
                <a:spcPct val="120000"/>
              </a:lnSpc>
            </a:pPr>
            <a:r>
              <a:rPr lang="en-US" sz="1400" dirty="0"/>
              <a:t>Application to Health and Fitness – Users want to track their daily activities and learn how they impact their immediate and long-term health.</a:t>
            </a:r>
          </a:p>
          <a:p>
            <a:pPr>
              <a:lnSpc>
                <a:spcPct val="120000"/>
              </a:lnSpc>
            </a:pPr>
            <a:r>
              <a:rPr lang="en-US" sz="1400" dirty="0"/>
              <a:t>Can we predict what activity is being performed based on data collectable from a wearable sensor? How accurate can our predictions be? </a:t>
            </a:r>
          </a:p>
        </p:txBody>
      </p:sp>
      <p:pic>
        <p:nvPicPr>
          <p:cNvPr id="1028" name="Picture 4" descr="WHOOP - WHOOP is proud to support the NFLPA in their... | Facebook">
            <a:extLst>
              <a:ext uri="{FF2B5EF4-FFF2-40B4-BE49-F238E27FC236}">
                <a16:creationId xmlns:a16="http://schemas.microsoft.com/office/drawing/2014/main" id="{4B5072B6-4B34-7D69-C198-723AFB1268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8" r="-2" b="-2"/>
          <a:stretch/>
        </p:blipFill>
        <p:spPr bwMode="auto">
          <a:xfrm>
            <a:off x="6096000" y="10"/>
            <a:ext cx="6096000" cy="344052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pple introduces the advanced new Apple Watch Series 9 - Apple">
            <a:extLst>
              <a:ext uri="{FF2B5EF4-FFF2-40B4-BE49-F238E27FC236}">
                <a16:creationId xmlns:a16="http://schemas.microsoft.com/office/drawing/2014/main" id="{EB8345C9-24F3-074F-71C8-520422F28D2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34" b="-2"/>
          <a:stretch/>
        </p:blipFill>
        <p:spPr bwMode="auto">
          <a:xfrm>
            <a:off x="6096000" y="3429000"/>
            <a:ext cx="6096000" cy="3440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854796"/>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graph showing a number of different types of forest&#10;&#10;Description automatically generated with medium confidence">
            <a:extLst>
              <a:ext uri="{FF2B5EF4-FFF2-40B4-BE49-F238E27FC236}">
                <a16:creationId xmlns:a16="http://schemas.microsoft.com/office/drawing/2014/main" id="{2C1D9D9F-6A83-5110-2659-D3A11D77CC11}"/>
              </a:ext>
            </a:extLst>
          </p:cNvPr>
          <p:cNvPicPr>
            <a:picLocks noGrp="1" noChangeAspect="1"/>
          </p:cNvPicPr>
          <p:nvPr>
            <p:ph idx="1"/>
          </p:nvPr>
        </p:nvPicPr>
        <p:blipFill>
          <a:blip r:embed="rId2"/>
          <a:stretch>
            <a:fillRect/>
          </a:stretch>
        </p:blipFill>
        <p:spPr>
          <a:xfrm>
            <a:off x="849542" y="466769"/>
            <a:ext cx="10492916" cy="5924462"/>
          </a:xfrm>
        </p:spPr>
      </p:pic>
    </p:spTree>
    <p:extLst>
      <p:ext uri="{BB962C8B-B14F-4D97-AF65-F5344CB8AC3E}">
        <p14:creationId xmlns:p14="http://schemas.microsoft.com/office/powerpoint/2010/main" val="1763665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8CBA3-B4BB-E28F-8591-DBA09D6BE9EE}"/>
              </a:ext>
            </a:extLst>
          </p:cNvPr>
          <p:cNvSpPr>
            <a:spLocks noGrp="1"/>
          </p:cNvSpPr>
          <p:nvPr>
            <p:ph type="title"/>
          </p:nvPr>
        </p:nvSpPr>
        <p:spPr>
          <a:xfrm>
            <a:off x="1429566" y="462515"/>
            <a:ext cx="9238434" cy="857559"/>
          </a:xfrm>
        </p:spPr>
        <p:txBody>
          <a:bodyPr/>
          <a:lstStyle/>
          <a:p>
            <a:r>
              <a:rPr lang="en-US" dirty="0"/>
              <a:t>Results - boosting tree Classifier </a:t>
            </a:r>
          </a:p>
        </p:txBody>
      </p:sp>
      <p:sp>
        <p:nvSpPr>
          <p:cNvPr id="3" name="Content Placeholder 2">
            <a:extLst>
              <a:ext uri="{FF2B5EF4-FFF2-40B4-BE49-F238E27FC236}">
                <a16:creationId xmlns:a16="http://schemas.microsoft.com/office/drawing/2014/main" id="{38A77F36-8E68-A872-F1C3-3BE9FB4EA1C3}"/>
              </a:ext>
            </a:extLst>
          </p:cNvPr>
          <p:cNvSpPr>
            <a:spLocks noGrp="1"/>
          </p:cNvSpPr>
          <p:nvPr>
            <p:ph idx="1"/>
          </p:nvPr>
        </p:nvSpPr>
        <p:spPr>
          <a:xfrm>
            <a:off x="1052376" y="1524000"/>
            <a:ext cx="10194744" cy="499110"/>
          </a:xfrm>
        </p:spPr>
        <p:txBody>
          <a:bodyPr>
            <a:normAutofit/>
          </a:bodyPr>
          <a:lstStyle/>
          <a:p>
            <a:pPr marL="0" indent="0">
              <a:buNone/>
            </a:pPr>
            <a:r>
              <a:rPr lang="en-US" sz="1600" dirty="0"/>
              <a:t>Call: </a:t>
            </a:r>
            <a:r>
              <a:rPr lang="en-US" sz="1600" dirty="0" err="1"/>
              <a:t>boost.pap</a:t>
            </a:r>
            <a:r>
              <a:rPr lang="en-US" sz="1600" dirty="0"/>
              <a:t> &lt;- </a:t>
            </a:r>
            <a:r>
              <a:rPr lang="en-US" sz="1600" dirty="0" err="1"/>
              <a:t>gbm</a:t>
            </a:r>
            <a:r>
              <a:rPr lang="en-US" sz="1600" dirty="0"/>
              <a:t>(</a:t>
            </a:r>
            <a:r>
              <a:rPr lang="en-US" sz="1600" dirty="0" err="1"/>
              <a:t>activityID</a:t>
            </a:r>
            <a:r>
              <a:rPr lang="en-US" sz="1600" dirty="0"/>
              <a:t> ~., data = train, </a:t>
            </a:r>
            <a:r>
              <a:rPr lang="en-US" sz="1600" dirty="0" err="1"/>
              <a:t>n.trees</a:t>
            </a:r>
            <a:r>
              <a:rPr lang="en-US" sz="1600" dirty="0"/>
              <a:t>=100, </a:t>
            </a:r>
            <a:r>
              <a:rPr lang="en-US" sz="1600" dirty="0" err="1"/>
              <a:t>interaction.depth</a:t>
            </a:r>
            <a:r>
              <a:rPr lang="en-US" sz="1600" dirty="0"/>
              <a:t>=1, shrinkage = .01)</a:t>
            </a:r>
          </a:p>
        </p:txBody>
      </p:sp>
      <p:pic>
        <p:nvPicPr>
          <p:cNvPr id="5" name="Picture 4" descr="A graph with numbers and letters&#10;&#10;Description automatically generated with medium confidence">
            <a:extLst>
              <a:ext uri="{FF2B5EF4-FFF2-40B4-BE49-F238E27FC236}">
                <a16:creationId xmlns:a16="http://schemas.microsoft.com/office/drawing/2014/main" id="{C51B3548-9257-FAE1-2C5C-B2EC6FAE97D4}"/>
              </a:ext>
            </a:extLst>
          </p:cNvPr>
          <p:cNvPicPr>
            <a:picLocks noChangeAspect="1"/>
          </p:cNvPicPr>
          <p:nvPr/>
        </p:nvPicPr>
        <p:blipFill>
          <a:blip r:embed="rId2"/>
          <a:stretch>
            <a:fillRect/>
          </a:stretch>
        </p:blipFill>
        <p:spPr>
          <a:xfrm>
            <a:off x="1052376" y="2023110"/>
            <a:ext cx="7772400" cy="4816698"/>
          </a:xfrm>
          <a:prstGeom prst="rect">
            <a:avLst/>
          </a:prstGeom>
        </p:spPr>
      </p:pic>
      <p:pic>
        <p:nvPicPr>
          <p:cNvPr id="7" name="Picture 6" descr="A white background with black text&#10;&#10;Description automatically generated">
            <a:extLst>
              <a:ext uri="{FF2B5EF4-FFF2-40B4-BE49-F238E27FC236}">
                <a16:creationId xmlns:a16="http://schemas.microsoft.com/office/drawing/2014/main" id="{46CF16FF-4131-933A-0204-3C0DE52AD5C8}"/>
              </a:ext>
            </a:extLst>
          </p:cNvPr>
          <p:cNvPicPr>
            <a:picLocks noChangeAspect="1"/>
          </p:cNvPicPr>
          <p:nvPr/>
        </p:nvPicPr>
        <p:blipFill>
          <a:blip r:embed="rId3"/>
          <a:stretch>
            <a:fillRect/>
          </a:stretch>
        </p:blipFill>
        <p:spPr>
          <a:xfrm>
            <a:off x="8940078" y="2667595"/>
            <a:ext cx="3097068" cy="1764502"/>
          </a:xfrm>
          <a:prstGeom prst="rect">
            <a:avLst/>
          </a:prstGeom>
        </p:spPr>
      </p:pic>
    </p:spTree>
    <p:extLst>
      <p:ext uri="{BB962C8B-B14F-4D97-AF65-F5344CB8AC3E}">
        <p14:creationId xmlns:p14="http://schemas.microsoft.com/office/powerpoint/2010/main" val="29495272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8CBA3-B4BB-E28F-8591-DBA09D6BE9EE}"/>
              </a:ext>
            </a:extLst>
          </p:cNvPr>
          <p:cNvSpPr>
            <a:spLocks noGrp="1"/>
          </p:cNvSpPr>
          <p:nvPr>
            <p:ph type="title"/>
          </p:nvPr>
        </p:nvSpPr>
        <p:spPr>
          <a:xfrm>
            <a:off x="1429566" y="462515"/>
            <a:ext cx="9238434" cy="857559"/>
          </a:xfrm>
        </p:spPr>
        <p:txBody>
          <a:bodyPr/>
          <a:lstStyle/>
          <a:p>
            <a:r>
              <a:rPr lang="en-US" dirty="0"/>
              <a:t>Results - Random Forest Classifier with only 3 predictors</a:t>
            </a:r>
          </a:p>
        </p:txBody>
      </p:sp>
      <p:sp>
        <p:nvSpPr>
          <p:cNvPr id="3" name="Content Placeholder 2">
            <a:extLst>
              <a:ext uri="{FF2B5EF4-FFF2-40B4-BE49-F238E27FC236}">
                <a16:creationId xmlns:a16="http://schemas.microsoft.com/office/drawing/2014/main" id="{9DBFBA11-7CB0-1652-CAE6-276386F6A698}"/>
              </a:ext>
            </a:extLst>
          </p:cNvPr>
          <p:cNvSpPr>
            <a:spLocks noGrp="1"/>
          </p:cNvSpPr>
          <p:nvPr>
            <p:ph idx="1"/>
          </p:nvPr>
        </p:nvSpPr>
        <p:spPr>
          <a:xfrm>
            <a:off x="1052376" y="1288846"/>
            <a:ext cx="10594794" cy="716280"/>
          </a:xfrm>
        </p:spPr>
        <p:txBody>
          <a:bodyPr>
            <a:normAutofit/>
          </a:bodyPr>
          <a:lstStyle/>
          <a:p>
            <a:pPr marL="0" indent="0">
              <a:buNone/>
            </a:pPr>
            <a:r>
              <a:rPr lang="en-US" sz="1600" dirty="0"/>
              <a:t>Call: </a:t>
            </a:r>
            <a:r>
              <a:rPr lang="en-US" sz="1600" dirty="0" err="1"/>
              <a:t>rf.pap</a:t>
            </a:r>
            <a:r>
              <a:rPr lang="en-US" sz="1600" dirty="0"/>
              <a:t> &lt;- </a:t>
            </a:r>
            <a:r>
              <a:rPr lang="en-US" sz="1600" dirty="0" err="1"/>
              <a:t>randomForest</a:t>
            </a:r>
            <a:r>
              <a:rPr lang="en-US" sz="1600" dirty="0"/>
              <a:t>(</a:t>
            </a:r>
            <a:r>
              <a:rPr lang="en-US" sz="1600" dirty="0" err="1"/>
              <a:t>activityID</a:t>
            </a:r>
            <a:r>
              <a:rPr lang="en-US" sz="1600" dirty="0"/>
              <a:t> ~ </a:t>
            </a:r>
            <a:r>
              <a:rPr lang="en-US" sz="1600" dirty="0" err="1"/>
              <a:t>scaled_hr</a:t>
            </a:r>
            <a:r>
              <a:rPr lang="en-US" sz="1600" dirty="0"/>
              <a:t> + chest.acceleration.Z..16g + </a:t>
            </a:r>
            <a:r>
              <a:rPr lang="en-US" sz="1600" dirty="0" err="1"/>
              <a:t>body_temp</a:t>
            </a:r>
            <a:r>
              <a:rPr lang="en-US" sz="1600" dirty="0"/>
              <a:t>, train, </a:t>
            </a:r>
            <a:r>
              <a:rPr lang="en-US" sz="1600" dirty="0" err="1"/>
              <a:t>classwt</a:t>
            </a:r>
            <a:r>
              <a:rPr lang="en-US" sz="1600" dirty="0"/>
              <a:t> = </a:t>
            </a:r>
            <a:r>
              <a:rPr lang="en-US" sz="1600" dirty="0" err="1"/>
              <a:t>class_wts</a:t>
            </a:r>
            <a:r>
              <a:rPr lang="en-US" sz="1600" dirty="0"/>
              <a:t>, </a:t>
            </a:r>
            <a:r>
              <a:rPr lang="en-US" sz="1600" dirty="0" err="1"/>
              <a:t>ntree</a:t>
            </a:r>
            <a:r>
              <a:rPr lang="en-US" sz="1600" dirty="0"/>
              <a:t>=100, importance=TRUE)</a:t>
            </a:r>
          </a:p>
        </p:txBody>
      </p:sp>
      <p:pic>
        <p:nvPicPr>
          <p:cNvPr id="5" name="Picture 4" descr="A graph with numbers and a number&#10;&#10;Description automatically generated">
            <a:extLst>
              <a:ext uri="{FF2B5EF4-FFF2-40B4-BE49-F238E27FC236}">
                <a16:creationId xmlns:a16="http://schemas.microsoft.com/office/drawing/2014/main" id="{8CD4B694-C4ED-F9F1-6DA9-043FB26FE700}"/>
              </a:ext>
            </a:extLst>
          </p:cNvPr>
          <p:cNvPicPr>
            <a:picLocks noChangeAspect="1"/>
          </p:cNvPicPr>
          <p:nvPr/>
        </p:nvPicPr>
        <p:blipFill>
          <a:blip r:embed="rId2"/>
          <a:stretch>
            <a:fillRect/>
          </a:stretch>
        </p:blipFill>
        <p:spPr>
          <a:xfrm>
            <a:off x="878314" y="2005126"/>
            <a:ext cx="8009605" cy="4770507"/>
          </a:xfrm>
          <a:prstGeom prst="rect">
            <a:avLst/>
          </a:prstGeom>
        </p:spPr>
      </p:pic>
      <p:pic>
        <p:nvPicPr>
          <p:cNvPr id="6" name="Content Placeholder 4" descr="A white text with black text&#10;&#10;Description automatically generated">
            <a:extLst>
              <a:ext uri="{FF2B5EF4-FFF2-40B4-BE49-F238E27FC236}">
                <a16:creationId xmlns:a16="http://schemas.microsoft.com/office/drawing/2014/main" id="{DBD62697-A31C-3CE2-DEEF-5E267F6BBC6C}"/>
              </a:ext>
            </a:extLst>
          </p:cNvPr>
          <p:cNvPicPr>
            <a:picLocks noChangeAspect="1"/>
          </p:cNvPicPr>
          <p:nvPr/>
        </p:nvPicPr>
        <p:blipFill>
          <a:blip r:embed="rId3"/>
          <a:stretch>
            <a:fillRect/>
          </a:stretch>
        </p:blipFill>
        <p:spPr>
          <a:xfrm>
            <a:off x="8932486" y="2584721"/>
            <a:ext cx="3177385" cy="1498046"/>
          </a:xfrm>
          <a:prstGeom prst="rect">
            <a:avLst/>
          </a:prstGeom>
        </p:spPr>
      </p:pic>
    </p:spTree>
    <p:extLst>
      <p:ext uri="{BB962C8B-B14F-4D97-AF65-F5344CB8AC3E}">
        <p14:creationId xmlns:p14="http://schemas.microsoft.com/office/powerpoint/2010/main" val="29175944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DB4423-716D-4B40-9498-69F5F3E5E0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B339CD8-1850-4DF2-BCDF-1CAAE5F872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97" y="1113411"/>
            <a:ext cx="4629606" cy="46296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CDC5A1-A0CD-E3AF-5622-116D19AB7FE7}"/>
              </a:ext>
            </a:extLst>
          </p:cNvPr>
          <p:cNvSpPr>
            <a:spLocks noGrp="1"/>
          </p:cNvSpPr>
          <p:nvPr>
            <p:ph type="title"/>
          </p:nvPr>
        </p:nvSpPr>
        <p:spPr>
          <a:xfrm>
            <a:off x="1044054" y="2286000"/>
            <a:ext cx="3965456" cy="2285999"/>
          </a:xfrm>
        </p:spPr>
        <p:txBody>
          <a:bodyPr anchor="ctr">
            <a:normAutofit/>
          </a:bodyPr>
          <a:lstStyle/>
          <a:p>
            <a:pPr algn="ctr"/>
            <a:r>
              <a:rPr lang="en-US">
                <a:solidFill>
                  <a:schemeClr val="bg1"/>
                </a:solidFill>
              </a:rPr>
              <a:t>Results, Limitations, and improvements </a:t>
            </a:r>
          </a:p>
        </p:txBody>
      </p:sp>
      <p:sp>
        <p:nvSpPr>
          <p:cNvPr id="3" name="Content Placeholder 2">
            <a:extLst>
              <a:ext uri="{FF2B5EF4-FFF2-40B4-BE49-F238E27FC236}">
                <a16:creationId xmlns:a16="http://schemas.microsoft.com/office/drawing/2014/main" id="{B883F60B-36DF-9386-00E1-3B6D6E1FA6A8}"/>
              </a:ext>
            </a:extLst>
          </p:cNvPr>
          <p:cNvSpPr>
            <a:spLocks noGrp="1"/>
          </p:cNvSpPr>
          <p:nvPr>
            <p:ph idx="1"/>
          </p:nvPr>
        </p:nvSpPr>
        <p:spPr>
          <a:xfrm>
            <a:off x="6096000" y="762000"/>
            <a:ext cx="4572000" cy="5334000"/>
          </a:xfrm>
        </p:spPr>
        <p:txBody>
          <a:bodyPr anchor="ctr">
            <a:normAutofit/>
          </a:bodyPr>
          <a:lstStyle/>
          <a:p>
            <a:pPr>
              <a:lnSpc>
                <a:spcPct val="120000"/>
              </a:lnSpc>
            </a:pPr>
            <a:r>
              <a:rPr lang="en-US" sz="1500" dirty="0"/>
              <a:t>The results indicate that the random forest classifier outperforms the others by a wide margin on this dataset.</a:t>
            </a:r>
          </a:p>
          <a:p>
            <a:pPr>
              <a:lnSpc>
                <a:spcPct val="120000"/>
              </a:lnSpc>
            </a:pPr>
            <a:r>
              <a:rPr lang="en-US" sz="1500" dirty="0"/>
              <a:t>One caveat to this claim is that we did not invest time in tuning model hyperparameters (such as shrinkage for the boosting model). Runtime was a major difficulty. Tuning the model hyperparameters is one area in which future improvements can be sought out.</a:t>
            </a:r>
          </a:p>
          <a:p>
            <a:pPr>
              <a:lnSpc>
                <a:spcPct val="120000"/>
              </a:lnSpc>
            </a:pPr>
            <a:r>
              <a:rPr lang="en-US" sz="1500" dirty="0"/>
              <a:t>Can we increase the accuracy of the random forest classifier using another approach? (Personal experience with WHOOP sets high expectations.)</a:t>
            </a:r>
          </a:p>
          <a:p>
            <a:pPr>
              <a:lnSpc>
                <a:spcPct val="120000"/>
              </a:lnSpc>
            </a:pPr>
            <a:r>
              <a:rPr lang="en-US" sz="1500" dirty="0"/>
              <a:t>We will recategorize our response variable in two different ways to try to address this issue.</a:t>
            </a:r>
          </a:p>
          <a:p>
            <a:pPr>
              <a:lnSpc>
                <a:spcPct val="120000"/>
              </a:lnSpc>
            </a:pPr>
            <a:r>
              <a:rPr lang="en-US" sz="1500" dirty="0"/>
              <a:t>We also will resample our training data going forward so that our classes are balanced.</a:t>
            </a:r>
          </a:p>
        </p:txBody>
      </p:sp>
    </p:spTree>
    <p:extLst>
      <p:ext uri="{BB962C8B-B14F-4D97-AF65-F5344CB8AC3E}">
        <p14:creationId xmlns:p14="http://schemas.microsoft.com/office/powerpoint/2010/main" val="3341462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949130-F4C8-4E64-AD1A-B3611E435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0DB4423-716D-4B40-9498-69F5F3E5E0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Oval 11">
            <a:extLst>
              <a:ext uri="{FF2B5EF4-FFF2-40B4-BE49-F238E27FC236}">
                <a16:creationId xmlns:a16="http://schemas.microsoft.com/office/drawing/2014/main" id="{0B339CD8-1850-4DF2-BCDF-1CAAE5F872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97" y="1113411"/>
            <a:ext cx="4629606" cy="46296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676E08-2E1F-B4F5-EBBA-0FD2215E5B62}"/>
              </a:ext>
            </a:extLst>
          </p:cNvPr>
          <p:cNvSpPr>
            <a:spLocks noGrp="1"/>
          </p:cNvSpPr>
          <p:nvPr>
            <p:ph type="title"/>
          </p:nvPr>
        </p:nvSpPr>
        <p:spPr>
          <a:xfrm>
            <a:off x="1044054" y="2286000"/>
            <a:ext cx="3965456" cy="2285999"/>
          </a:xfrm>
        </p:spPr>
        <p:txBody>
          <a:bodyPr anchor="ctr">
            <a:normAutofit/>
          </a:bodyPr>
          <a:lstStyle/>
          <a:p>
            <a:pPr algn="ctr"/>
            <a:r>
              <a:rPr lang="en-US" dirty="0"/>
              <a:t>New approach a - activity clustering</a:t>
            </a:r>
            <a:endParaRPr lang="en-US"/>
          </a:p>
        </p:txBody>
      </p:sp>
      <p:sp>
        <p:nvSpPr>
          <p:cNvPr id="3" name="Content Placeholder 2">
            <a:extLst>
              <a:ext uri="{FF2B5EF4-FFF2-40B4-BE49-F238E27FC236}">
                <a16:creationId xmlns:a16="http://schemas.microsoft.com/office/drawing/2014/main" id="{2C996DDF-2A80-36E8-D241-C164EF29F14B}"/>
              </a:ext>
            </a:extLst>
          </p:cNvPr>
          <p:cNvSpPr>
            <a:spLocks noGrp="1"/>
          </p:cNvSpPr>
          <p:nvPr>
            <p:ph idx="1"/>
          </p:nvPr>
        </p:nvSpPr>
        <p:spPr>
          <a:xfrm>
            <a:off x="6406857" y="100013"/>
            <a:ext cx="5785143" cy="6757987"/>
          </a:xfrm>
        </p:spPr>
        <p:txBody>
          <a:bodyPr anchor="ctr">
            <a:normAutofit/>
          </a:bodyPr>
          <a:lstStyle/>
          <a:p>
            <a:pPr>
              <a:lnSpc>
                <a:spcPct val="120000"/>
              </a:lnSpc>
            </a:pPr>
            <a:r>
              <a:rPr lang="en-US" sz="1400" dirty="0"/>
              <a:t>From our first attempts at modeling the data, we notice that the models have great difficulty handling the 'transient activities' class even when class weights are provided. This class is understood to have high variability in every predictor. What are transient activities anyway? We will proceed with the remainder of our analysis using the following key assumptions:</a:t>
            </a:r>
          </a:p>
          <a:p>
            <a:pPr marL="0" indent="0">
              <a:lnSpc>
                <a:spcPct val="120000"/>
              </a:lnSpc>
              <a:buNone/>
            </a:pPr>
            <a:r>
              <a:rPr lang="en-US" sz="1400" dirty="0"/>
              <a:t>	1) The client is interested in predicting whether an individual 	wearing their sensor is engaged in deliberate exercise.</a:t>
            </a:r>
          </a:p>
          <a:p>
            <a:pPr marL="0" indent="0">
              <a:lnSpc>
                <a:spcPct val="120000"/>
              </a:lnSpc>
              <a:buNone/>
            </a:pPr>
            <a:r>
              <a:rPr lang="en-US" sz="1400" dirty="0"/>
              <a:t>	2) When an individual is engaged in deliberate exercise, the 	client is interested in classifying the type of exercise they are 	engaged in.</a:t>
            </a:r>
          </a:p>
          <a:p>
            <a:pPr>
              <a:lnSpc>
                <a:spcPct val="120000"/>
              </a:lnSpc>
            </a:pPr>
            <a:endParaRPr lang="en-US" sz="1400" dirty="0"/>
          </a:p>
          <a:p>
            <a:pPr>
              <a:lnSpc>
                <a:spcPct val="120000"/>
              </a:lnSpc>
            </a:pPr>
            <a:r>
              <a:rPr lang="en-US" sz="1400" dirty="0"/>
              <a:t>With these assumptions in mind, we will re-group our activities in a more sensible way:</a:t>
            </a:r>
          </a:p>
          <a:p>
            <a:pPr marL="0" indent="0">
              <a:lnSpc>
                <a:spcPct val="120000"/>
              </a:lnSpc>
              <a:buNone/>
            </a:pPr>
            <a:r>
              <a:rPr lang="en-US" sz="1400" dirty="0"/>
              <a:t>	1) Deliberate Exercise activities will include cycling, stair 	climbing (combining ascending and descending stairs), 	Nordic walking, rope jumping, running, and walking.</a:t>
            </a:r>
          </a:p>
          <a:p>
            <a:pPr marL="0" indent="0">
              <a:lnSpc>
                <a:spcPct val="120000"/>
              </a:lnSpc>
              <a:buNone/>
            </a:pPr>
            <a:r>
              <a:rPr lang="en-US" sz="1400" dirty="0"/>
              <a:t>	2) The 'transient activities' activity will be expanded to include 	all non-deliberate exercise activities. </a:t>
            </a:r>
          </a:p>
        </p:txBody>
      </p:sp>
    </p:spTree>
    <p:extLst>
      <p:ext uri="{BB962C8B-B14F-4D97-AF65-F5344CB8AC3E}">
        <p14:creationId xmlns:p14="http://schemas.microsoft.com/office/powerpoint/2010/main" val="1033179146"/>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29037-2358-96CF-6800-6C3630587F6D}"/>
              </a:ext>
            </a:extLst>
          </p:cNvPr>
          <p:cNvSpPr>
            <a:spLocks noGrp="1"/>
          </p:cNvSpPr>
          <p:nvPr>
            <p:ph type="title"/>
          </p:nvPr>
        </p:nvSpPr>
        <p:spPr>
          <a:xfrm>
            <a:off x="1332286" y="516808"/>
            <a:ext cx="9238434" cy="857559"/>
          </a:xfrm>
        </p:spPr>
        <p:txBody>
          <a:bodyPr/>
          <a:lstStyle/>
          <a:p>
            <a:r>
              <a:rPr lang="en-US" dirty="0"/>
              <a:t>Results - approach a</a:t>
            </a:r>
          </a:p>
        </p:txBody>
      </p:sp>
      <p:pic>
        <p:nvPicPr>
          <p:cNvPr id="5" name="Content Placeholder 4" descr="A close-up of a number&#10;&#10;Description automatically generated">
            <a:extLst>
              <a:ext uri="{FF2B5EF4-FFF2-40B4-BE49-F238E27FC236}">
                <a16:creationId xmlns:a16="http://schemas.microsoft.com/office/drawing/2014/main" id="{92EC0EEF-1D5B-424B-D08D-899E8DF42C02}"/>
              </a:ext>
            </a:extLst>
          </p:cNvPr>
          <p:cNvPicPr>
            <a:picLocks noGrp="1" noChangeAspect="1"/>
          </p:cNvPicPr>
          <p:nvPr>
            <p:ph idx="1"/>
          </p:nvPr>
        </p:nvPicPr>
        <p:blipFill>
          <a:blip r:embed="rId2"/>
          <a:stretch>
            <a:fillRect/>
          </a:stretch>
        </p:blipFill>
        <p:spPr>
          <a:xfrm>
            <a:off x="8886732" y="2498684"/>
            <a:ext cx="3225096" cy="1860632"/>
          </a:xfrm>
        </p:spPr>
      </p:pic>
      <p:pic>
        <p:nvPicPr>
          <p:cNvPr id="7" name="Picture 6" descr="A graph with numbers and a blue square&#10;&#10;Description automatically generated">
            <a:extLst>
              <a:ext uri="{FF2B5EF4-FFF2-40B4-BE49-F238E27FC236}">
                <a16:creationId xmlns:a16="http://schemas.microsoft.com/office/drawing/2014/main" id="{8EB613EF-FA82-2E20-2DF9-E9C8FAF8F27D}"/>
              </a:ext>
            </a:extLst>
          </p:cNvPr>
          <p:cNvPicPr>
            <a:picLocks noChangeAspect="1"/>
          </p:cNvPicPr>
          <p:nvPr/>
        </p:nvPicPr>
        <p:blipFill>
          <a:blip r:embed="rId3"/>
          <a:stretch>
            <a:fillRect/>
          </a:stretch>
        </p:blipFill>
        <p:spPr>
          <a:xfrm>
            <a:off x="1000035" y="1619540"/>
            <a:ext cx="7772400" cy="4721652"/>
          </a:xfrm>
          <a:prstGeom prst="rect">
            <a:avLst/>
          </a:prstGeom>
        </p:spPr>
      </p:pic>
    </p:spTree>
    <p:extLst>
      <p:ext uri="{BB962C8B-B14F-4D97-AF65-F5344CB8AC3E}">
        <p14:creationId xmlns:p14="http://schemas.microsoft.com/office/powerpoint/2010/main" val="13304203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055BEBF3-DFCD-47AA-B145-ADA107FAA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429037-2358-96CF-6800-6C3630587F6D}"/>
              </a:ext>
            </a:extLst>
          </p:cNvPr>
          <p:cNvSpPr>
            <a:spLocks noGrp="1"/>
          </p:cNvSpPr>
          <p:nvPr>
            <p:ph type="title"/>
          </p:nvPr>
        </p:nvSpPr>
        <p:spPr>
          <a:xfrm>
            <a:off x="1143000" y="1524000"/>
            <a:ext cx="3810000" cy="2156459"/>
          </a:xfrm>
        </p:spPr>
        <p:txBody>
          <a:bodyPr vert="horz" lIns="91440" tIns="45720" rIns="91440" bIns="45720" rtlCol="0" anchor="b">
            <a:normAutofit/>
          </a:bodyPr>
          <a:lstStyle/>
          <a:p>
            <a:pPr algn="ctr"/>
            <a:r>
              <a:rPr lang="en-US" dirty="0"/>
              <a:t>Results - approach a</a:t>
            </a:r>
            <a:endParaRPr lang="en-US"/>
          </a:p>
        </p:txBody>
      </p:sp>
      <p:sp>
        <p:nvSpPr>
          <p:cNvPr id="16" name="Rectangle 15">
            <a:extLst>
              <a:ext uri="{FF2B5EF4-FFF2-40B4-BE49-F238E27FC236}">
                <a16:creationId xmlns:a16="http://schemas.microsoft.com/office/drawing/2014/main" id="{40E0E787-6A3F-4579-9E73-AC9FBB0E3A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8" y="0"/>
            <a:ext cx="6096001"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with numbers and a blue square&#10;&#10;Description automatically generated">
            <a:extLst>
              <a:ext uri="{FF2B5EF4-FFF2-40B4-BE49-F238E27FC236}">
                <a16:creationId xmlns:a16="http://schemas.microsoft.com/office/drawing/2014/main" id="{8EB613EF-FA82-2E20-2DF9-E9C8FAF8F27D}"/>
              </a:ext>
            </a:extLst>
          </p:cNvPr>
          <p:cNvPicPr>
            <a:picLocks noChangeAspect="1"/>
          </p:cNvPicPr>
          <p:nvPr/>
        </p:nvPicPr>
        <p:blipFill>
          <a:blip r:embed="rId2"/>
          <a:stretch>
            <a:fillRect/>
          </a:stretch>
        </p:blipFill>
        <p:spPr>
          <a:xfrm>
            <a:off x="6424640" y="80107"/>
            <a:ext cx="5433332" cy="3300748"/>
          </a:xfrm>
          <a:prstGeom prst="rect">
            <a:avLst/>
          </a:prstGeom>
        </p:spPr>
      </p:pic>
      <p:pic>
        <p:nvPicPr>
          <p:cNvPr id="6" name="Picture 5" descr="A graph with numbers and a number&#10;&#10;Description automatically generated">
            <a:extLst>
              <a:ext uri="{FF2B5EF4-FFF2-40B4-BE49-F238E27FC236}">
                <a16:creationId xmlns:a16="http://schemas.microsoft.com/office/drawing/2014/main" id="{40C6BE55-95F4-D822-9F6A-EEE684D8BAD1}"/>
              </a:ext>
            </a:extLst>
          </p:cNvPr>
          <p:cNvPicPr>
            <a:picLocks noChangeAspect="1"/>
          </p:cNvPicPr>
          <p:nvPr/>
        </p:nvPicPr>
        <p:blipFill>
          <a:blip r:embed="rId3"/>
          <a:stretch>
            <a:fillRect/>
          </a:stretch>
        </p:blipFill>
        <p:spPr>
          <a:xfrm>
            <a:off x="6400425" y="3373132"/>
            <a:ext cx="5480618" cy="3370579"/>
          </a:xfrm>
          <a:prstGeom prst="rect">
            <a:avLst/>
          </a:prstGeom>
        </p:spPr>
      </p:pic>
      <p:cxnSp>
        <p:nvCxnSpPr>
          <p:cNvPr id="18" name="Straight Connector 17">
            <a:extLst>
              <a:ext uri="{FF2B5EF4-FFF2-40B4-BE49-F238E27FC236}">
                <a16:creationId xmlns:a16="http://schemas.microsoft.com/office/drawing/2014/main" id="{651B3B56-501F-42FF-8534-28EF7857BD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562423" y="3997080"/>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29E6829-5C12-0B51-0297-30BC2BC0D1FE}"/>
              </a:ext>
            </a:extLst>
          </p:cNvPr>
          <p:cNvSpPr txBox="1"/>
          <p:nvPr/>
        </p:nvSpPr>
        <p:spPr>
          <a:xfrm>
            <a:off x="638174" y="4420349"/>
            <a:ext cx="4886325"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The new model makes slight improvements in classification of transient activities and stair climbing (both notably redefined).</a:t>
            </a:r>
          </a:p>
          <a:p>
            <a:pPr marL="285750" indent="-285750">
              <a:buFont typeface="Arial" panose="020B0604020202020204" pitchFamily="34" charset="0"/>
              <a:buChar char="•"/>
            </a:pPr>
            <a:r>
              <a:rPr lang="en-US" dirty="0"/>
              <a:t>This comes at a cost of slightly lower sensitivity for exercise classes such as cycling, Nordic walking, running, and walking</a:t>
            </a:r>
          </a:p>
        </p:txBody>
      </p:sp>
    </p:spTree>
    <p:extLst>
      <p:ext uri="{BB962C8B-B14F-4D97-AF65-F5344CB8AC3E}">
        <p14:creationId xmlns:p14="http://schemas.microsoft.com/office/powerpoint/2010/main" val="32392618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949130-F4C8-4E64-AD1A-B3611E435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0DB4423-716D-4B40-9498-69F5F3E5E0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Oval 11">
            <a:extLst>
              <a:ext uri="{FF2B5EF4-FFF2-40B4-BE49-F238E27FC236}">
                <a16:creationId xmlns:a16="http://schemas.microsoft.com/office/drawing/2014/main" id="{0B339CD8-1850-4DF2-BCDF-1CAAE5F872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97" y="1113411"/>
            <a:ext cx="4629606" cy="46296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0BE1F1-B23E-DD10-E13B-0AB0B2CE091D}"/>
              </a:ext>
            </a:extLst>
          </p:cNvPr>
          <p:cNvSpPr>
            <a:spLocks noGrp="1"/>
          </p:cNvSpPr>
          <p:nvPr>
            <p:ph type="title"/>
          </p:nvPr>
        </p:nvSpPr>
        <p:spPr>
          <a:xfrm>
            <a:off x="1044054" y="2286000"/>
            <a:ext cx="3965456" cy="2285999"/>
          </a:xfrm>
        </p:spPr>
        <p:txBody>
          <a:bodyPr anchor="ctr">
            <a:normAutofit/>
          </a:bodyPr>
          <a:lstStyle/>
          <a:p>
            <a:pPr algn="ctr"/>
            <a:r>
              <a:rPr lang="en-US" dirty="0"/>
              <a:t>new approach b - exercise prediction</a:t>
            </a:r>
            <a:endParaRPr lang="en-US"/>
          </a:p>
        </p:txBody>
      </p:sp>
      <p:sp>
        <p:nvSpPr>
          <p:cNvPr id="3" name="Content Placeholder 2">
            <a:extLst>
              <a:ext uri="{FF2B5EF4-FFF2-40B4-BE49-F238E27FC236}">
                <a16:creationId xmlns:a16="http://schemas.microsoft.com/office/drawing/2014/main" id="{6C4399EC-3BC8-173F-C030-B9D2D33B94F4}"/>
              </a:ext>
            </a:extLst>
          </p:cNvPr>
          <p:cNvSpPr>
            <a:spLocks noGrp="1"/>
          </p:cNvSpPr>
          <p:nvPr>
            <p:ph idx="1"/>
          </p:nvPr>
        </p:nvSpPr>
        <p:spPr>
          <a:xfrm>
            <a:off x="7188680" y="762000"/>
            <a:ext cx="3897332" cy="5334000"/>
          </a:xfrm>
        </p:spPr>
        <p:txBody>
          <a:bodyPr anchor="ctr">
            <a:normAutofit/>
          </a:bodyPr>
          <a:lstStyle/>
          <a:p>
            <a:r>
              <a:rPr lang="en-US" dirty="0"/>
              <a:t>Here we return to binary classification</a:t>
            </a:r>
          </a:p>
          <a:p>
            <a:r>
              <a:rPr lang="en-US" dirty="0"/>
              <a:t>Goal is to simply predict whether an individual is engaged in deliberate exercise</a:t>
            </a:r>
          </a:p>
          <a:p>
            <a:r>
              <a:rPr lang="en-US" dirty="0"/>
              <a:t>Only random forest model was attempted given its solid past performance on these data</a:t>
            </a:r>
          </a:p>
        </p:txBody>
      </p:sp>
    </p:spTree>
    <p:extLst>
      <p:ext uri="{BB962C8B-B14F-4D97-AF65-F5344CB8AC3E}">
        <p14:creationId xmlns:p14="http://schemas.microsoft.com/office/powerpoint/2010/main" val="2525290462"/>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055BEBF3-DFCD-47AA-B145-ADA107FAA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4360AB-29A8-0E9D-3367-CB70A893163F}"/>
              </a:ext>
            </a:extLst>
          </p:cNvPr>
          <p:cNvSpPr>
            <a:spLocks noGrp="1"/>
          </p:cNvSpPr>
          <p:nvPr>
            <p:ph type="title"/>
          </p:nvPr>
        </p:nvSpPr>
        <p:spPr>
          <a:xfrm>
            <a:off x="1143000" y="1524000"/>
            <a:ext cx="3810000" cy="2156459"/>
          </a:xfrm>
        </p:spPr>
        <p:txBody>
          <a:bodyPr vert="horz" lIns="91440" tIns="45720" rIns="91440" bIns="45720" rtlCol="0" anchor="b">
            <a:normAutofit/>
          </a:bodyPr>
          <a:lstStyle/>
          <a:p>
            <a:pPr algn="ctr"/>
            <a:r>
              <a:rPr lang="en-US" dirty="0"/>
              <a:t>Results - approach B</a:t>
            </a:r>
            <a:endParaRPr lang="en-US"/>
          </a:p>
        </p:txBody>
      </p:sp>
      <p:sp>
        <p:nvSpPr>
          <p:cNvPr id="16" name="Rectangle 15">
            <a:extLst>
              <a:ext uri="{FF2B5EF4-FFF2-40B4-BE49-F238E27FC236}">
                <a16:creationId xmlns:a16="http://schemas.microsoft.com/office/drawing/2014/main" id="{40E0E787-6A3F-4579-9E73-AC9FBB0E3A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8" y="0"/>
            <a:ext cx="6096001"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white background with black text&#10;&#10;Description automatically generated">
            <a:extLst>
              <a:ext uri="{FF2B5EF4-FFF2-40B4-BE49-F238E27FC236}">
                <a16:creationId xmlns:a16="http://schemas.microsoft.com/office/drawing/2014/main" id="{B4F40C49-6DB4-E568-B3D2-0364A332DB1D}"/>
              </a:ext>
            </a:extLst>
          </p:cNvPr>
          <p:cNvPicPr>
            <a:picLocks noChangeAspect="1"/>
          </p:cNvPicPr>
          <p:nvPr/>
        </p:nvPicPr>
        <p:blipFill>
          <a:blip r:embed="rId2"/>
          <a:stretch>
            <a:fillRect/>
          </a:stretch>
        </p:blipFill>
        <p:spPr>
          <a:xfrm>
            <a:off x="8732821" y="4352320"/>
            <a:ext cx="3439059" cy="1607759"/>
          </a:xfrm>
          <a:prstGeom prst="rect">
            <a:avLst/>
          </a:prstGeom>
        </p:spPr>
      </p:pic>
      <p:pic>
        <p:nvPicPr>
          <p:cNvPr id="5" name="Content Placeholder 4" descr="A white paper with black text&#10;&#10;Description automatically generated">
            <a:extLst>
              <a:ext uri="{FF2B5EF4-FFF2-40B4-BE49-F238E27FC236}">
                <a16:creationId xmlns:a16="http://schemas.microsoft.com/office/drawing/2014/main" id="{902353FA-A112-537B-510C-977D4401A669}"/>
              </a:ext>
            </a:extLst>
          </p:cNvPr>
          <p:cNvPicPr>
            <a:picLocks noGrp="1" noChangeAspect="1"/>
          </p:cNvPicPr>
          <p:nvPr>
            <p:ph idx="1"/>
          </p:nvPr>
        </p:nvPicPr>
        <p:blipFill>
          <a:blip r:embed="rId3"/>
          <a:stretch>
            <a:fillRect/>
          </a:stretch>
        </p:blipFill>
        <p:spPr>
          <a:xfrm>
            <a:off x="6896497" y="443637"/>
            <a:ext cx="4489617" cy="3064163"/>
          </a:xfrm>
          <a:prstGeom prst="rect">
            <a:avLst/>
          </a:prstGeom>
        </p:spPr>
      </p:pic>
      <p:cxnSp>
        <p:nvCxnSpPr>
          <p:cNvPr id="18" name="Straight Connector 17">
            <a:extLst>
              <a:ext uri="{FF2B5EF4-FFF2-40B4-BE49-F238E27FC236}">
                <a16:creationId xmlns:a16="http://schemas.microsoft.com/office/drawing/2014/main" id="{651B3B56-501F-42FF-8534-28EF7857BD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562423" y="3997080"/>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descr="A table with numbers and symbols&#10;&#10;Description automatically generated with medium confidence">
            <a:extLst>
              <a:ext uri="{FF2B5EF4-FFF2-40B4-BE49-F238E27FC236}">
                <a16:creationId xmlns:a16="http://schemas.microsoft.com/office/drawing/2014/main" id="{808F6D77-AC2E-43F2-8046-E0DE17C087AD}"/>
              </a:ext>
            </a:extLst>
          </p:cNvPr>
          <p:cNvPicPr>
            <a:picLocks noChangeAspect="1"/>
          </p:cNvPicPr>
          <p:nvPr/>
        </p:nvPicPr>
        <p:blipFill>
          <a:blip r:embed="rId4"/>
          <a:stretch>
            <a:fillRect/>
          </a:stretch>
        </p:blipFill>
        <p:spPr>
          <a:xfrm>
            <a:off x="6103862" y="4389920"/>
            <a:ext cx="2356799" cy="1660255"/>
          </a:xfrm>
          <a:prstGeom prst="rect">
            <a:avLst/>
          </a:prstGeom>
        </p:spPr>
      </p:pic>
      <p:sp>
        <p:nvSpPr>
          <p:cNvPr id="10" name="TextBox 9">
            <a:extLst>
              <a:ext uri="{FF2B5EF4-FFF2-40B4-BE49-F238E27FC236}">
                <a16:creationId xmlns:a16="http://schemas.microsoft.com/office/drawing/2014/main" id="{6AD8D9BD-8B50-4565-8FD1-B494E5CE7611}"/>
              </a:ext>
            </a:extLst>
          </p:cNvPr>
          <p:cNvSpPr txBox="1"/>
          <p:nvPr/>
        </p:nvSpPr>
        <p:spPr>
          <a:xfrm>
            <a:off x="7282261" y="3962984"/>
            <a:ext cx="1185863" cy="369332"/>
          </a:xfrm>
          <a:prstGeom prst="rect">
            <a:avLst/>
          </a:prstGeom>
          <a:noFill/>
        </p:spPr>
        <p:txBody>
          <a:bodyPr wrap="square" rtlCol="0">
            <a:spAutoFit/>
          </a:bodyPr>
          <a:lstStyle/>
          <a:p>
            <a:r>
              <a:rPr lang="en-US" dirty="0">
                <a:solidFill>
                  <a:schemeClr val="bg1"/>
                </a:solidFill>
              </a:rPr>
              <a:t>B</a:t>
            </a:r>
          </a:p>
        </p:txBody>
      </p:sp>
      <p:sp>
        <p:nvSpPr>
          <p:cNvPr id="11" name="TextBox 10">
            <a:extLst>
              <a:ext uri="{FF2B5EF4-FFF2-40B4-BE49-F238E27FC236}">
                <a16:creationId xmlns:a16="http://schemas.microsoft.com/office/drawing/2014/main" id="{13B0F750-0DA1-217F-7FAD-43DD2BF85FD2}"/>
              </a:ext>
            </a:extLst>
          </p:cNvPr>
          <p:cNvSpPr txBox="1"/>
          <p:nvPr/>
        </p:nvSpPr>
        <p:spPr>
          <a:xfrm>
            <a:off x="10200251" y="3966708"/>
            <a:ext cx="1185863" cy="369332"/>
          </a:xfrm>
          <a:prstGeom prst="rect">
            <a:avLst/>
          </a:prstGeom>
          <a:noFill/>
        </p:spPr>
        <p:txBody>
          <a:bodyPr wrap="square" rtlCol="0">
            <a:spAutoFit/>
          </a:bodyPr>
          <a:lstStyle/>
          <a:p>
            <a:r>
              <a:rPr lang="en-US" dirty="0">
                <a:solidFill>
                  <a:schemeClr val="bg1"/>
                </a:solidFill>
              </a:rPr>
              <a:t>A</a:t>
            </a:r>
          </a:p>
        </p:txBody>
      </p:sp>
      <p:sp>
        <p:nvSpPr>
          <p:cNvPr id="13" name="TextBox 12">
            <a:extLst>
              <a:ext uri="{FF2B5EF4-FFF2-40B4-BE49-F238E27FC236}">
                <a16:creationId xmlns:a16="http://schemas.microsoft.com/office/drawing/2014/main" id="{A3C407D8-0C67-985E-193F-4D5B2B1EC856}"/>
              </a:ext>
            </a:extLst>
          </p:cNvPr>
          <p:cNvSpPr txBox="1"/>
          <p:nvPr/>
        </p:nvSpPr>
        <p:spPr>
          <a:xfrm>
            <a:off x="914400" y="4777740"/>
            <a:ext cx="416052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No improvement over Approach A!</a:t>
            </a:r>
          </a:p>
          <a:p>
            <a:pPr marL="285750" indent="-285750">
              <a:buFont typeface="Arial" panose="020B0604020202020204" pitchFamily="34" charset="0"/>
              <a:buChar char="•"/>
            </a:pPr>
            <a:r>
              <a:rPr lang="en-US" dirty="0"/>
              <a:t>We do get the added benefit of being able to predict probabilities from this model though</a:t>
            </a:r>
          </a:p>
        </p:txBody>
      </p:sp>
    </p:spTree>
    <p:extLst>
      <p:ext uri="{BB962C8B-B14F-4D97-AF65-F5344CB8AC3E}">
        <p14:creationId xmlns:p14="http://schemas.microsoft.com/office/powerpoint/2010/main" val="2115187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055BEBF3-DFCD-47AA-B145-ADA107FAA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4360AB-29A8-0E9D-3367-CB70A893163F}"/>
              </a:ext>
            </a:extLst>
          </p:cNvPr>
          <p:cNvSpPr>
            <a:spLocks noGrp="1"/>
          </p:cNvSpPr>
          <p:nvPr>
            <p:ph type="title"/>
          </p:nvPr>
        </p:nvSpPr>
        <p:spPr>
          <a:xfrm>
            <a:off x="1143000" y="1524000"/>
            <a:ext cx="3810000" cy="2156459"/>
          </a:xfrm>
        </p:spPr>
        <p:txBody>
          <a:bodyPr vert="horz" lIns="91440" tIns="45720" rIns="91440" bIns="45720" rtlCol="0" anchor="b">
            <a:normAutofit/>
          </a:bodyPr>
          <a:lstStyle/>
          <a:p>
            <a:pPr algn="ctr"/>
            <a:r>
              <a:rPr lang="en-US" dirty="0"/>
              <a:t>Results - approach B</a:t>
            </a:r>
            <a:endParaRPr lang="en-US"/>
          </a:p>
        </p:txBody>
      </p:sp>
      <p:sp>
        <p:nvSpPr>
          <p:cNvPr id="16" name="Rectangle 15">
            <a:extLst>
              <a:ext uri="{FF2B5EF4-FFF2-40B4-BE49-F238E27FC236}">
                <a16:creationId xmlns:a16="http://schemas.microsoft.com/office/drawing/2014/main" id="{40E0E787-6A3F-4579-9E73-AC9FBB0E3A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8" y="0"/>
            <a:ext cx="6096001"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white paper with black text&#10;&#10;Description automatically generated">
            <a:extLst>
              <a:ext uri="{FF2B5EF4-FFF2-40B4-BE49-F238E27FC236}">
                <a16:creationId xmlns:a16="http://schemas.microsoft.com/office/drawing/2014/main" id="{902353FA-A112-537B-510C-977D4401A669}"/>
              </a:ext>
            </a:extLst>
          </p:cNvPr>
          <p:cNvPicPr>
            <a:picLocks noGrp="1" noChangeAspect="1"/>
          </p:cNvPicPr>
          <p:nvPr>
            <p:ph idx="1"/>
          </p:nvPr>
        </p:nvPicPr>
        <p:blipFill>
          <a:blip r:embed="rId2"/>
          <a:stretch>
            <a:fillRect/>
          </a:stretch>
        </p:blipFill>
        <p:spPr>
          <a:xfrm>
            <a:off x="7023098" y="564597"/>
            <a:ext cx="4081470" cy="2785603"/>
          </a:xfrm>
          <a:prstGeom prst="rect">
            <a:avLst/>
          </a:prstGeom>
        </p:spPr>
      </p:pic>
      <p:cxnSp>
        <p:nvCxnSpPr>
          <p:cNvPr id="18" name="Straight Connector 17">
            <a:extLst>
              <a:ext uri="{FF2B5EF4-FFF2-40B4-BE49-F238E27FC236}">
                <a16:creationId xmlns:a16="http://schemas.microsoft.com/office/drawing/2014/main" id="{651B3B56-501F-42FF-8534-28EF7857BD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562423" y="3997080"/>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3C407D8-0C67-985E-193F-4D5B2B1EC856}"/>
              </a:ext>
            </a:extLst>
          </p:cNvPr>
          <p:cNvSpPr txBox="1"/>
          <p:nvPr/>
        </p:nvSpPr>
        <p:spPr>
          <a:xfrm>
            <a:off x="914400" y="4777740"/>
            <a:ext cx="416052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Top is typical response prediction.</a:t>
            </a:r>
          </a:p>
          <a:p>
            <a:pPr marL="285750" indent="-285750">
              <a:buFont typeface="Arial" panose="020B0604020202020204" pitchFamily="34" charset="0"/>
              <a:buChar char="•"/>
            </a:pPr>
            <a:r>
              <a:rPr lang="en-US" dirty="0"/>
              <a:t>Bottom requires exercise to have probability &gt; 0.7 for positive class prediction.</a:t>
            </a:r>
          </a:p>
        </p:txBody>
      </p:sp>
      <p:pic>
        <p:nvPicPr>
          <p:cNvPr id="4" name="Picture 3" descr="A white paper with black text&#10;&#10;Description automatically generated">
            <a:extLst>
              <a:ext uri="{FF2B5EF4-FFF2-40B4-BE49-F238E27FC236}">
                <a16:creationId xmlns:a16="http://schemas.microsoft.com/office/drawing/2014/main" id="{285A4613-7842-DCC6-29A7-8ACA2162A388}"/>
              </a:ext>
            </a:extLst>
          </p:cNvPr>
          <p:cNvPicPr>
            <a:picLocks noChangeAspect="1"/>
          </p:cNvPicPr>
          <p:nvPr/>
        </p:nvPicPr>
        <p:blipFill rotWithShape="1">
          <a:blip r:embed="rId3"/>
          <a:srcRect b="15493"/>
          <a:stretch/>
        </p:blipFill>
        <p:spPr>
          <a:xfrm>
            <a:off x="7023098" y="3507800"/>
            <a:ext cx="4102100" cy="2618680"/>
          </a:xfrm>
          <a:prstGeom prst="rect">
            <a:avLst/>
          </a:prstGeom>
        </p:spPr>
      </p:pic>
    </p:spTree>
    <p:extLst>
      <p:ext uri="{BB962C8B-B14F-4D97-AF65-F5344CB8AC3E}">
        <p14:creationId xmlns:p14="http://schemas.microsoft.com/office/powerpoint/2010/main" val="520620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DB4423-716D-4B40-9498-69F5F3E5E0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B339CD8-1850-4DF2-BCDF-1CAAE5F872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97" y="1113411"/>
            <a:ext cx="4629606" cy="46296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A56BB7-3C82-EE9F-5334-8C177E349286}"/>
              </a:ext>
            </a:extLst>
          </p:cNvPr>
          <p:cNvSpPr>
            <a:spLocks noGrp="1"/>
          </p:cNvSpPr>
          <p:nvPr>
            <p:ph type="title"/>
          </p:nvPr>
        </p:nvSpPr>
        <p:spPr>
          <a:xfrm>
            <a:off x="1044054" y="2286000"/>
            <a:ext cx="3965456" cy="2285999"/>
          </a:xfrm>
        </p:spPr>
        <p:txBody>
          <a:bodyPr anchor="ctr">
            <a:normAutofit/>
          </a:bodyPr>
          <a:lstStyle/>
          <a:p>
            <a:pPr algn="ctr"/>
            <a:r>
              <a:rPr lang="en-US">
                <a:solidFill>
                  <a:schemeClr val="bg1"/>
                </a:solidFill>
              </a:rPr>
              <a:t>Data overview</a:t>
            </a:r>
          </a:p>
        </p:txBody>
      </p:sp>
      <p:sp>
        <p:nvSpPr>
          <p:cNvPr id="3" name="Content Placeholder 2">
            <a:extLst>
              <a:ext uri="{FF2B5EF4-FFF2-40B4-BE49-F238E27FC236}">
                <a16:creationId xmlns:a16="http://schemas.microsoft.com/office/drawing/2014/main" id="{2588EB08-4DB8-481D-F9E9-8A243B4F1A8B}"/>
              </a:ext>
            </a:extLst>
          </p:cNvPr>
          <p:cNvSpPr>
            <a:spLocks noGrp="1"/>
          </p:cNvSpPr>
          <p:nvPr>
            <p:ph idx="1"/>
          </p:nvPr>
        </p:nvSpPr>
        <p:spPr>
          <a:xfrm>
            <a:off x="6096000" y="762000"/>
            <a:ext cx="4572000" cy="5334000"/>
          </a:xfrm>
        </p:spPr>
        <p:txBody>
          <a:bodyPr anchor="ctr">
            <a:normAutofit/>
          </a:bodyPr>
          <a:lstStyle/>
          <a:p>
            <a:pPr>
              <a:lnSpc>
                <a:spcPct val="120000"/>
              </a:lnSpc>
            </a:pPr>
            <a:r>
              <a:rPr lang="en-US" dirty="0"/>
              <a:t>Original data sourced from UCI Machine Learning Repository.</a:t>
            </a:r>
          </a:p>
          <a:p>
            <a:pPr>
              <a:lnSpc>
                <a:spcPct val="120000"/>
              </a:lnSpc>
            </a:pPr>
            <a:r>
              <a:rPr lang="en-US" dirty="0"/>
              <a:t>Data was cleaned and uploaded to Kaggle by Diego Silva [</a:t>
            </a:r>
            <a:r>
              <a:rPr lang="en-US" dirty="0">
                <a:hlinkClick r:id="rId2"/>
              </a:rPr>
              <a:t>2</a:t>
            </a:r>
            <a:r>
              <a:rPr lang="en-US" dirty="0"/>
              <a:t>].</a:t>
            </a:r>
          </a:p>
          <a:p>
            <a:pPr>
              <a:lnSpc>
                <a:spcPct val="120000"/>
              </a:lnSpc>
            </a:pPr>
            <a:r>
              <a:rPr lang="en-US" dirty="0"/>
              <a:t>Data includes 2,864,056 observations from 8 study participants each wearing sensors on their wrist, ankle, and chest.</a:t>
            </a:r>
          </a:p>
          <a:p>
            <a:pPr>
              <a:lnSpc>
                <a:spcPct val="120000"/>
              </a:lnSpc>
            </a:pPr>
            <a:r>
              <a:rPr lang="en-US" dirty="0"/>
              <a:t>Study participants each performed a number of physical activities while data was sampled rapidly (~100x per second) via their wearable sensors.</a:t>
            </a:r>
          </a:p>
          <a:p>
            <a:pPr>
              <a:lnSpc>
                <a:spcPct val="120000"/>
              </a:lnSpc>
            </a:pPr>
            <a:r>
              <a:rPr lang="en-US" dirty="0"/>
              <a:t>There are 31 predictors, 1 response variable (</a:t>
            </a:r>
            <a:r>
              <a:rPr lang="en-US" dirty="0" err="1"/>
              <a:t>activityID</a:t>
            </a:r>
            <a:r>
              <a:rPr lang="en-US" dirty="0"/>
              <a:t>), and 1 additional variable (</a:t>
            </a:r>
            <a:r>
              <a:rPr lang="en-US" dirty="0" err="1"/>
              <a:t>PeopleId</a:t>
            </a:r>
            <a:r>
              <a:rPr lang="en-US" dirty="0"/>
              <a:t>).</a:t>
            </a:r>
          </a:p>
        </p:txBody>
      </p:sp>
    </p:spTree>
    <p:extLst>
      <p:ext uri="{BB962C8B-B14F-4D97-AF65-F5344CB8AC3E}">
        <p14:creationId xmlns:p14="http://schemas.microsoft.com/office/powerpoint/2010/main" val="10579307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055BEBF3-DFCD-47AA-B145-ADA107FAA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4360AB-29A8-0E9D-3367-CB70A893163F}"/>
              </a:ext>
            </a:extLst>
          </p:cNvPr>
          <p:cNvSpPr>
            <a:spLocks noGrp="1"/>
          </p:cNvSpPr>
          <p:nvPr>
            <p:ph type="title"/>
          </p:nvPr>
        </p:nvSpPr>
        <p:spPr>
          <a:xfrm>
            <a:off x="1143000" y="1524000"/>
            <a:ext cx="3810000" cy="2156459"/>
          </a:xfrm>
        </p:spPr>
        <p:txBody>
          <a:bodyPr vert="horz" lIns="91440" tIns="45720" rIns="91440" bIns="45720" rtlCol="0" anchor="b">
            <a:normAutofit/>
          </a:bodyPr>
          <a:lstStyle/>
          <a:p>
            <a:pPr algn="ctr"/>
            <a:r>
              <a:rPr lang="en-US" dirty="0"/>
              <a:t>Results - approach B</a:t>
            </a:r>
            <a:endParaRPr lang="en-US"/>
          </a:p>
        </p:txBody>
      </p:sp>
      <p:sp>
        <p:nvSpPr>
          <p:cNvPr id="16" name="Rectangle 15">
            <a:extLst>
              <a:ext uri="{FF2B5EF4-FFF2-40B4-BE49-F238E27FC236}">
                <a16:creationId xmlns:a16="http://schemas.microsoft.com/office/drawing/2014/main" id="{40E0E787-6A3F-4579-9E73-AC9FBB0E3A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8" y="0"/>
            <a:ext cx="6096001"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651B3B56-501F-42FF-8534-28EF7857BD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562423" y="3997080"/>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descr="A graph of a line&#10;&#10;Description automatically generated with medium confidence">
            <a:extLst>
              <a:ext uri="{FF2B5EF4-FFF2-40B4-BE49-F238E27FC236}">
                <a16:creationId xmlns:a16="http://schemas.microsoft.com/office/drawing/2014/main" id="{317B93ED-62B4-8C4A-A027-49EEFFF3165C}"/>
              </a:ext>
            </a:extLst>
          </p:cNvPr>
          <p:cNvPicPr>
            <a:picLocks noChangeAspect="1"/>
          </p:cNvPicPr>
          <p:nvPr/>
        </p:nvPicPr>
        <p:blipFill>
          <a:blip r:embed="rId2"/>
          <a:stretch>
            <a:fillRect/>
          </a:stretch>
        </p:blipFill>
        <p:spPr>
          <a:xfrm>
            <a:off x="6224238" y="570688"/>
            <a:ext cx="5839519" cy="3649699"/>
          </a:xfrm>
          <a:prstGeom prst="rect">
            <a:avLst/>
          </a:prstGeom>
        </p:spPr>
      </p:pic>
      <p:sp>
        <p:nvSpPr>
          <p:cNvPr id="9" name="TextBox 8">
            <a:extLst>
              <a:ext uri="{FF2B5EF4-FFF2-40B4-BE49-F238E27FC236}">
                <a16:creationId xmlns:a16="http://schemas.microsoft.com/office/drawing/2014/main" id="{AB181002-8CA0-BAD5-8236-5B25C4981588}"/>
              </a:ext>
            </a:extLst>
          </p:cNvPr>
          <p:cNvSpPr txBox="1"/>
          <p:nvPr/>
        </p:nvSpPr>
        <p:spPr>
          <a:xfrm>
            <a:off x="7599439" y="4553933"/>
            <a:ext cx="3089115" cy="369332"/>
          </a:xfrm>
          <a:prstGeom prst="rect">
            <a:avLst/>
          </a:prstGeom>
          <a:noFill/>
        </p:spPr>
        <p:txBody>
          <a:bodyPr wrap="none" rtlCol="0">
            <a:spAutoFit/>
          </a:bodyPr>
          <a:lstStyle/>
          <a:p>
            <a:r>
              <a:rPr lang="en-US" dirty="0">
                <a:solidFill>
                  <a:schemeClr val="bg1"/>
                </a:solidFill>
              </a:rPr>
              <a:t>Area under the curve: 0.9691</a:t>
            </a:r>
          </a:p>
        </p:txBody>
      </p:sp>
    </p:spTree>
    <p:extLst>
      <p:ext uri="{BB962C8B-B14F-4D97-AF65-F5344CB8AC3E}">
        <p14:creationId xmlns:p14="http://schemas.microsoft.com/office/powerpoint/2010/main" val="15248600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AC89F-FB8A-8033-DDFE-B8D1674FF946}"/>
              </a:ext>
            </a:extLst>
          </p:cNvPr>
          <p:cNvSpPr>
            <a:spLocks noGrp="1"/>
          </p:cNvSpPr>
          <p:nvPr>
            <p:ph type="title"/>
          </p:nvPr>
        </p:nvSpPr>
        <p:spPr/>
        <p:txBody>
          <a:bodyPr/>
          <a:lstStyle/>
          <a:p>
            <a:r>
              <a:rPr lang="en-US" dirty="0"/>
              <a:t>For further investigation: combined approach</a:t>
            </a:r>
          </a:p>
        </p:txBody>
      </p:sp>
      <p:sp>
        <p:nvSpPr>
          <p:cNvPr id="3" name="Content Placeholder 2">
            <a:extLst>
              <a:ext uri="{FF2B5EF4-FFF2-40B4-BE49-F238E27FC236}">
                <a16:creationId xmlns:a16="http://schemas.microsoft.com/office/drawing/2014/main" id="{A4B6285E-8A27-6D0C-3CB6-043CDD7E377D}"/>
              </a:ext>
            </a:extLst>
          </p:cNvPr>
          <p:cNvSpPr>
            <a:spLocks noGrp="1"/>
          </p:cNvSpPr>
          <p:nvPr>
            <p:ph idx="1"/>
          </p:nvPr>
        </p:nvSpPr>
        <p:spPr/>
        <p:txBody>
          <a:bodyPr/>
          <a:lstStyle/>
          <a:p>
            <a:r>
              <a:rPr lang="en-US" dirty="0"/>
              <a:t>Combining the ideas from Approaches A and B, we would have a model that first predicts whether an individual is exercising and then, </a:t>
            </a:r>
            <a:r>
              <a:rPr lang="en-US" i="1" dirty="0"/>
              <a:t>only when the likelihood of exercise is high enough</a:t>
            </a:r>
            <a:r>
              <a:rPr lang="en-US" dirty="0"/>
              <a:t>, predicts what exercise is being performed.</a:t>
            </a:r>
          </a:p>
          <a:p>
            <a:r>
              <a:rPr lang="en-US" dirty="0"/>
              <a:t>Under this approach, the risk of Type I versus Type II error could be adjusted as appropriate in the client’s specific context</a:t>
            </a:r>
          </a:p>
          <a:p>
            <a:pPr marL="560070" lvl="1" indent="-285750">
              <a:buFont typeface="Arial" panose="020B0604020202020204" pitchFamily="34" charset="0"/>
              <a:buChar char="•"/>
            </a:pPr>
            <a:r>
              <a:rPr lang="en-US" dirty="0"/>
              <a:t>Would you rather your device tell you you were exercising when you weren’t? Or that your device not recognize your exercise when you were working out?</a:t>
            </a:r>
          </a:p>
        </p:txBody>
      </p:sp>
    </p:spTree>
    <p:extLst>
      <p:ext uri="{BB962C8B-B14F-4D97-AF65-F5344CB8AC3E}">
        <p14:creationId xmlns:p14="http://schemas.microsoft.com/office/powerpoint/2010/main" val="3990292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DB4423-716D-4B40-9498-69F5F3E5E0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B339CD8-1850-4DF2-BCDF-1CAAE5F872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97" y="1113411"/>
            <a:ext cx="4629606" cy="46296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FAA6F7-EB97-102C-D01A-4A7958CED870}"/>
              </a:ext>
            </a:extLst>
          </p:cNvPr>
          <p:cNvSpPr>
            <a:spLocks noGrp="1"/>
          </p:cNvSpPr>
          <p:nvPr>
            <p:ph type="title"/>
          </p:nvPr>
        </p:nvSpPr>
        <p:spPr>
          <a:xfrm>
            <a:off x="1044054" y="2286000"/>
            <a:ext cx="3965456" cy="2285999"/>
          </a:xfrm>
        </p:spPr>
        <p:txBody>
          <a:bodyPr anchor="ctr">
            <a:normAutofit/>
          </a:bodyPr>
          <a:lstStyle/>
          <a:p>
            <a:pPr algn="ctr"/>
            <a:r>
              <a:rPr lang="en-US">
                <a:solidFill>
                  <a:schemeClr val="bg1"/>
                </a:solidFill>
              </a:rPr>
              <a:t>Where to wear the sensor? - methodology</a:t>
            </a:r>
          </a:p>
        </p:txBody>
      </p:sp>
      <p:sp>
        <p:nvSpPr>
          <p:cNvPr id="3" name="Content Placeholder 2">
            <a:extLst>
              <a:ext uri="{FF2B5EF4-FFF2-40B4-BE49-F238E27FC236}">
                <a16:creationId xmlns:a16="http://schemas.microsoft.com/office/drawing/2014/main" id="{4463C4AA-7042-B712-55A0-985AA5EDFF56}"/>
              </a:ext>
            </a:extLst>
          </p:cNvPr>
          <p:cNvSpPr>
            <a:spLocks noGrp="1"/>
          </p:cNvSpPr>
          <p:nvPr>
            <p:ph idx="1"/>
          </p:nvPr>
        </p:nvSpPr>
        <p:spPr>
          <a:xfrm>
            <a:off x="6096000" y="762000"/>
            <a:ext cx="4572000" cy="5334000"/>
          </a:xfrm>
        </p:spPr>
        <p:txBody>
          <a:bodyPr anchor="ctr">
            <a:normAutofit/>
          </a:bodyPr>
          <a:lstStyle/>
          <a:p>
            <a:r>
              <a:rPr lang="en-US" dirty="0"/>
              <a:t>In this section, we seek to answer consumer questions the client has received about the best place to wear their sensor – ankle, wrist, or chest?</a:t>
            </a:r>
          </a:p>
          <a:p>
            <a:r>
              <a:rPr lang="en-US" dirty="0"/>
              <a:t>We will create unique </a:t>
            </a:r>
            <a:r>
              <a:rPr lang="en-US" dirty="0" err="1"/>
              <a:t>dataframes</a:t>
            </a:r>
            <a:r>
              <a:rPr lang="en-US" dirty="0"/>
              <a:t> that use only the data available at these locations and re-train a random forest classifier on each using our approach A in which we have lumped some activities together.</a:t>
            </a:r>
          </a:p>
          <a:p>
            <a:r>
              <a:rPr lang="en-US" dirty="0"/>
              <a:t>Key assumption: </a:t>
            </a:r>
            <a:r>
              <a:rPr lang="en-US" dirty="0" err="1"/>
              <a:t>heart_rate</a:t>
            </a:r>
            <a:r>
              <a:rPr lang="en-US" dirty="0"/>
              <a:t> is available and identical at all three locations</a:t>
            </a:r>
          </a:p>
        </p:txBody>
      </p:sp>
    </p:spTree>
    <p:extLst>
      <p:ext uri="{BB962C8B-B14F-4D97-AF65-F5344CB8AC3E}">
        <p14:creationId xmlns:p14="http://schemas.microsoft.com/office/powerpoint/2010/main" val="5969156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055BEBF3-DFCD-47AA-B145-ADA107FAA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5AD9C9-98BD-0930-027A-97E859FD6516}"/>
              </a:ext>
            </a:extLst>
          </p:cNvPr>
          <p:cNvSpPr>
            <a:spLocks noGrp="1"/>
          </p:cNvSpPr>
          <p:nvPr>
            <p:ph type="title"/>
          </p:nvPr>
        </p:nvSpPr>
        <p:spPr>
          <a:xfrm>
            <a:off x="1143000" y="1524000"/>
            <a:ext cx="3810000" cy="2156459"/>
          </a:xfrm>
        </p:spPr>
        <p:txBody>
          <a:bodyPr vert="horz" lIns="91440" tIns="45720" rIns="91440" bIns="45720" rtlCol="0" anchor="b">
            <a:normAutofit/>
          </a:bodyPr>
          <a:lstStyle/>
          <a:p>
            <a:pPr algn="ctr"/>
            <a:r>
              <a:rPr lang="en-US" dirty="0"/>
              <a:t>Results - ankle</a:t>
            </a:r>
            <a:endParaRPr lang="en-US"/>
          </a:p>
        </p:txBody>
      </p:sp>
      <p:sp>
        <p:nvSpPr>
          <p:cNvPr id="19" name="Rectangle 18">
            <a:extLst>
              <a:ext uri="{FF2B5EF4-FFF2-40B4-BE49-F238E27FC236}">
                <a16:creationId xmlns:a16="http://schemas.microsoft.com/office/drawing/2014/main" id="{40E0E787-6A3F-4579-9E73-AC9FBB0E3A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8" y="0"/>
            <a:ext cx="6096001"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025C4BC-7EFC-744A-ECDE-5E342264694A}"/>
              </a:ext>
            </a:extLst>
          </p:cNvPr>
          <p:cNvPicPr>
            <a:picLocks noChangeAspect="1"/>
          </p:cNvPicPr>
          <p:nvPr/>
        </p:nvPicPr>
        <p:blipFill>
          <a:blip r:embed="rId2"/>
          <a:stretch>
            <a:fillRect/>
          </a:stretch>
        </p:blipFill>
        <p:spPr>
          <a:xfrm>
            <a:off x="7249251" y="398412"/>
            <a:ext cx="3782965" cy="1900940"/>
          </a:xfrm>
          <a:prstGeom prst="rect">
            <a:avLst/>
          </a:prstGeom>
        </p:spPr>
      </p:pic>
      <p:pic>
        <p:nvPicPr>
          <p:cNvPr id="9" name="Content Placeholder 8" descr="A blue squares with black numbers&#10;&#10;Description automatically generated">
            <a:extLst>
              <a:ext uri="{FF2B5EF4-FFF2-40B4-BE49-F238E27FC236}">
                <a16:creationId xmlns:a16="http://schemas.microsoft.com/office/drawing/2014/main" id="{D6EB53B5-3755-D1DD-AEED-755D89D1B9D6}"/>
              </a:ext>
            </a:extLst>
          </p:cNvPr>
          <p:cNvPicPr>
            <a:picLocks noGrp="1" noChangeAspect="1"/>
          </p:cNvPicPr>
          <p:nvPr>
            <p:ph idx="1"/>
          </p:nvPr>
        </p:nvPicPr>
        <p:blipFill>
          <a:blip r:embed="rId3"/>
          <a:stretch>
            <a:fillRect/>
          </a:stretch>
        </p:blipFill>
        <p:spPr>
          <a:xfrm>
            <a:off x="6138599" y="2975999"/>
            <a:ext cx="6004271" cy="3707637"/>
          </a:xfrm>
          <a:prstGeom prst="rect">
            <a:avLst/>
          </a:prstGeom>
        </p:spPr>
      </p:pic>
      <p:cxnSp>
        <p:nvCxnSpPr>
          <p:cNvPr id="21" name="Straight Connector 20">
            <a:extLst>
              <a:ext uri="{FF2B5EF4-FFF2-40B4-BE49-F238E27FC236}">
                <a16:creationId xmlns:a16="http://schemas.microsoft.com/office/drawing/2014/main" id="{651B3B56-501F-42FF-8534-28EF7857BD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562423" y="3997080"/>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91099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graph of a number of weights&#10;&#10;Description automatically generated with medium confidence">
            <a:extLst>
              <a:ext uri="{FF2B5EF4-FFF2-40B4-BE49-F238E27FC236}">
                <a16:creationId xmlns:a16="http://schemas.microsoft.com/office/drawing/2014/main" id="{C0FB4213-6DB1-E156-7F17-9F94652AAA24}"/>
              </a:ext>
            </a:extLst>
          </p:cNvPr>
          <p:cNvPicPr>
            <a:picLocks noGrp="1" noChangeAspect="1"/>
          </p:cNvPicPr>
          <p:nvPr>
            <p:ph idx="1"/>
          </p:nvPr>
        </p:nvPicPr>
        <p:blipFill>
          <a:blip r:embed="rId2"/>
          <a:stretch>
            <a:fillRect/>
          </a:stretch>
        </p:blipFill>
        <p:spPr>
          <a:xfrm>
            <a:off x="986932" y="360978"/>
            <a:ext cx="9895873" cy="6136043"/>
          </a:xfrm>
        </p:spPr>
      </p:pic>
    </p:spTree>
    <p:extLst>
      <p:ext uri="{BB962C8B-B14F-4D97-AF65-F5344CB8AC3E}">
        <p14:creationId xmlns:p14="http://schemas.microsoft.com/office/powerpoint/2010/main" val="28932536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055BEBF3-DFCD-47AA-B145-ADA107FAA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628350-77BB-32D3-6342-2A0276E43847}"/>
              </a:ext>
            </a:extLst>
          </p:cNvPr>
          <p:cNvSpPr>
            <a:spLocks noGrp="1"/>
          </p:cNvSpPr>
          <p:nvPr>
            <p:ph type="title"/>
          </p:nvPr>
        </p:nvSpPr>
        <p:spPr>
          <a:xfrm>
            <a:off x="1143000" y="1524000"/>
            <a:ext cx="3810000" cy="2156459"/>
          </a:xfrm>
        </p:spPr>
        <p:txBody>
          <a:bodyPr vert="horz" lIns="91440" tIns="45720" rIns="91440" bIns="45720" rtlCol="0" anchor="b">
            <a:normAutofit/>
          </a:bodyPr>
          <a:lstStyle/>
          <a:p>
            <a:pPr algn="ctr"/>
            <a:r>
              <a:rPr lang="en-US" dirty="0"/>
              <a:t>Results - wrist</a:t>
            </a:r>
            <a:endParaRPr lang="en-US"/>
          </a:p>
        </p:txBody>
      </p:sp>
      <p:sp>
        <p:nvSpPr>
          <p:cNvPr id="18" name="Rectangle 17">
            <a:extLst>
              <a:ext uri="{FF2B5EF4-FFF2-40B4-BE49-F238E27FC236}">
                <a16:creationId xmlns:a16="http://schemas.microsoft.com/office/drawing/2014/main" id="{40E0E787-6A3F-4579-9E73-AC9FBB0E3A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8" y="0"/>
            <a:ext cx="6096001"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white background with black text&#10;&#10;Description automatically generated">
            <a:extLst>
              <a:ext uri="{FF2B5EF4-FFF2-40B4-BE49-F238E27FC236}">
                <a16:creationId xmlns:a16="http://schemas.microsoft.com/office/drawing/2014/main" id="{BFCECD86-96D7-195E-5A5D-10ED315859FF}"/>
              </a:ext>
            </a:extLst>
          </p:cNvPr>
          <p:cNvPicPr>
            <a:picLocks noChangeAspect="1"/>
          </p:cNvPicPr>
          <p:nvPr/>
        </p:nvPicPr>
        <p:blipFill>
          <a:blip r:embed="rId2"/>
          <a:stretch>
            <a:fillRect/>
          </a:stretch>
        </p:blipFill>
        <p:spPr>
          <a:xfrm>
            <a:off x="7249251" y="382005"/>
            <a:ext cx="3782965" cy="1825279"/>
          </a:xfrm>
          <a:prstGeom prst="rect">
            <a:avLst/>
          </a:prstGeom>
        </p:spPr>
      </p:pic>
      <p:pic>
        <p:nvPicPr>
          <p:cNvPr id="5" name="Picture 4" descr="A screenshot of a graph&#10;&#10;Description automatically generated">
            <a:extLst>
              <a:ext uri="{FF2B5EF4-FFF2-40B4-BE49-F238E27FC236}">
                <a16:creationId xmlns:a16="http://schemas.microsoft.com/office/drawing/2014/main" id="{B170E587-BD61-EB1D-1D61-EC82E19229D1}"/>
              </a:ext>
            </a:extLst>
          </p:cNvPr>
          <p:cNvPicPr>
            <a:picLocks noChangeAspect="1"/>
          </p:cNvPicPr>
          <p:nvPr/>
        </p:nvPicPr>
        <p:blipFill>
          <a:blip r:embed="rId3"/>
          <a:stretch>
            <a:fillRect/>
          </a:stretch>
        </p:blipFill>
        <p:spPr>
          <a:xfrm>
            <a:off x="6150703" y="2825014"/>
            <a:ext cx="5980060" cy="3707637"/>
          </a:xfrm>
          <a:prstGeom prst="rect">
            <a:avLst/>
          </a:prstGeom>
        </p:spPr>
      </p:pic>
      <p:cxnSp>
        <p:nvCxnSpPr>
          <p:cNvPr id="20" name="Straight Connector 19">
            <a:extLst>
              <a:ext uri="{FF2B5EF4-FFF2-40B4-BE49-F238E27FC236}">
                <a16:creationId xmlns:a16="http://schemas.microsoft.com/office/drawing/2014/main" id="{651B3B56-501F-42FF-8534-28EF7857BD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562423" y="3997080"/>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8798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black lines and white text&#10;&#10;Description automatically generated">
            <a:extLst>
              <a:ext uri="{FF2B5EF4-FFF2-40B4-BE49-F238E27FC236}">
                <a16:creationId xmlns:a16="http://schemas.microsoft.com/office/drawing/2014/main" id="{5E612054-D980-C8EC-87A4-91935E7943C3}"/>
              </a:ext>
            </a:extLst>
          </p:cNvPr>
          <p:cNvPicPr>
            <a:picLocks noChangeAspect="1"/>
          </p:cNvPicPr>
          <p:nvPr/>
        </p:nvPicPr>
        <p:blipFill>
          <a:blip r:embed="rId2"/>
          <a:stretch>
            <a:fillRect/>
          </a:stretch>
        </p:blipFill>
        <p:spPr>
          <a:xfrm>
            <a:off x="1184148" y="321969"/>
            <a:ext cx="9404604" cy="5948957"/>
          </a:xfrm>
          <a:prstGeom prst="rect">
            <a:avLst/>
          </a:prstGeom>
        </p:spPr>
      </p:pic>
    </p:spTree>
    <p:extLst>
      <p:ext uri="{BB962C8B-B14F-4D97-AF65-F5344CB8AC3E}">
        <p14:creationId xmlns:p14="http://schemas.microsoft.com/office/powerpoint/2010/main" val="32437430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055BEBF3-DFCD-47AA-B145-ADA107FAA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304CE5-7A28-45B2-7762-6875D0C5FF31}"/>
              </a:ext>
            </a:extLst>
          </p:cNvPr>
          <p:cNvSpPr>
            <a:spLocks noGrp="1"/>
          </p:cNvSpPr>
          <p:nvPr>
            <p:ph type="title"/>
          </p:nvPr>
        </p:nvSpPr>
        <p:spPr>
          <a:xfrm>
            <a:off x="1143000" y="1524000"/>
            <a:ext cx="3810000" cy="2156459"/>
          </a:xfrm>
        </p:spPr>
        <p:txBody>
          <a:bodyPr vert="horz" lIns="91440" tIns="45720" rIns="91440" bIns="45720" rtlCol="0" anchor="b">
            <a:normAutofit/>
          </a:bodyPr>
          <a:lstStyle/>
          <a:p>
            <a:pPr algn="ctr"/>
            <a:r>
              <a:rPr lang="en-US" dirty="0"/>
              <a:t>Results - chest</a:t>
            </a:r>
            <a:endParaRPr lang="en-US"/>
          </a:p>
        </p:txBody>
      </p:sp>
      <p:sp>
        <p:nvSpPr>
          <p:cNvPr id="16" name="Rectangle 15">
            <a:extLst>
              <a:ext uri="{FF2B5EF4-FFF2-40B4-BE49-F238E27FC236}">
                <a16:creationId xmlns:a16="http://schemas.microsoft.com/office/drawing/2014/main" id="{40E0E787-6A3F-4579-9E73-AC9FBB0E3A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8" y="0"/>
            <a:ext cx="6096001"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white background with black text&#10;&#10;Description automatically generated">
            <a:extLst>
              <a:ext uri="{FF2B5EF4-FFF2-40B4-BE49-F238E27FC236}">
                <a16:creationId xmlns:a16="http://schemas.microsoft.com/office/drawing/2014/main" id="{06D9105E-5B45-1A9E-BB44-C568341A5693}"/>
              </a:ext>
            </a:extLst>
          </p:cNvPr>
          <p:cNvPicPr>
            <a:picLocks noChangeAspect="1"/>
          </p:cNvPicPr>
          <p:nvPr/>
        </p:nvPicPr>
        <p:blipFill>
          <a:blip r:embed="rId2"/>
          <a:stretch>
            <a:fillRect/>
          </a:stretch>
        </p:blipFill>
        <p:spPr>
          <a:xfrm>
            <a:off x="7249824" y="691832"/>
            <a:ext cx="3782965" cy="1919854"/>
          </a:xfrm>
          <a:prstGeom prst="rect">
            <a:avLst/>
          </a:prstGeom>
        </p:spPr>
      </p:pic>
      <p:pic>
        <p:nvPicPr>
          <p:cNvPr id="5" name="Content Placeholder 4" descr="A blue and black squares with numbers&#10;&#10;Description automatically generated">
            <a:extLst>
              <a:ext uri="{FF2B5EF4-FFF2-40B4-BE49-F238E27FC236}">
                <a16:creationId xmlns:a16="http://schemas.microsoft.com/office/drawing/2014/main" id="{EB44A510-6CF7-3547-ED02-7326EB500B6E}"/>
              </a:ext>
            </a:extLst>
          </p:cNvPr>
          <p:cNvPicPr>
            <a:picLocks noGrp="1" noChangeAspect="1"/>
          </p:cNvPicPr>
          <p:nvPr>
            <p:ph idx="1"/>
          </p:nvPr>
        </p:nvPicPr>
        <p:blipFill>
          <a:blip r:embed="rId3"/>
          <a:stretch>
            <a:fillRect/>
          </a:stretch>
        </p:blipFill>
        <p:spPr>
          <a:xfrm>
            <a:off x="6101688" y="2975999"/>
            <a:ext cx="6078093" cy="3707637"/>
          </a:xfrm>
          <a:prstGeom prst="rect">
            <a:avLst/>
          </a:prstGeom>
        </p:spPr>
      </p:pic>
      <p:cxnSp>
        <p:nvCxnSpPr>
          <p:cNvPr id="18" name="Straight Connector 17">
            <a:extLst>
              <a:ext uri="{FF2B5EF4-FFF2-40B4-BE49-F238E27FC236}">
                <a16:creationId xmlns:a16="http://schemas.microsoft.com/office/drawing/2014/main" id="{651B3B56-501F-42FF-8534-28EF7857BD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562423" y="3997080"/>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3193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number of objects&#10;&#10;Description automatically generated with medium confidence">
            <a:extLst>
              <a:ext uri="{FF2B5EF4-FFF2-40B4-BE49-F238E27FC236}">
                <a16:creationId xmlns:a16="http://schemas.microsoft.com/office/drawing/2014/main" id="{4CA21964-C094-AE7B-EDB5-16FCC60EE194}"/>
              </a:ext>
            </a:extLst>
          </p:cNvPr>
          <p:cNvPicPr>
            <a:picLocks noChangeAspect="1"/>
          </p:cNvPicPr>
          <p:nvPr/>
        </p:nvPicPr>
        <p:blipFill>
          <a:blip r:embed="rId2"/>
          <a:stretch>
            <a:fillRect/>
          </a:stretch>
        </p:blipFill>
        <p:spPr>
          <a:xfrm>
            <a:off x="912360" y="288030"/>
            <a:ext cx="10345064" cy="6275902"/>
          </a:xfrm>
          <a:prstGeom prst="rect">
            <a:avLst/>
          </a:prstGeom>
        </p:spPr>
      </p:pic>
    </p:spTree>
    <p:extLst>
      <p:ext uri="{BB962C8B-B14F-4D97-AF65-F5344CB8AC3E}">
        <p14:creationId xmlns:p14="http://schemas.microsoft.com/office/powerpoint/2010/main" val="28068413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DB4423-716D-4B40-9498-69F5F3E5E0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B339CD8-1850-4DF2-BCDF-1CAAE5F872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97" y="1113411"/>
            <a:ext cx="4629606" cy="46296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302A7F-F19A-47BF-16A4-033087DA1664}"/>
              </a:ext>
            </a:extLst>
          </p:cNvPr>
          <p:cNvSpPr>
            <a:spLocks noGrp="1"/>
          </p:cNvSpPr>
          <p:nvPr>
            <p:ph type="title"/>
          </p:nvPr>
        </p:nvSpPr>
        <p:spPr>
          <a:xfrm>
            <a:off x="1044054" y="2286000"/>
            <a:ext cx="3965456" cy="2285999"/>
          </a:xfrm>
        </p:spPr>
        <p:txBody>
          <a:bodyPr anchor="ctr">
            <a:normAutofit/>
          </a:bodyPr>
          <a:lstStyle/>
          <a:p>
            <a:pPr algn="ctr"/>
            <a:r>
              <a:rPr lang="en-US">
                <a:solidFill>
                  <a:schemeClr val="bg1"/>
                </a:solidFill>
              </a:rPr>
              <a:t>Conclusions and directions for further exploration</a:t>
            </a:r>
          </a:p>
        </p:txBody>
      </p:sp>
      <p:sp>
        <p:nvSpPr>
          <p:cNvPr id="3" name="Content Placeholder 2">
            <a:extLst>
              <a:ext uri="{FF2B5EF4-FFF2-40B4-BE49-F238E27FC236}">
                <a16:creationId xmlns:a16="http://schemas.microsoft.com/office/drawing/2014/main" id="{5CBA68CE-5BE7-5221-43D4-5DD791AEB100}"/>
              </a:ext>
            </a:extLst>
          </p:cNvPr>
          <p:cNvSpPr>
            <a:spLocks noGrp="1"/>
          </p:cNvSpPr>
          <p:nvPr>
            <p:ph idx="1"/>
          </p:nvPr>
        </p:nvSpPr>
        <p:spPr>
          <a:xfrm>
            <a:off x="6096000" y="762000"/>
            <a:ext cx="4572000" cy="5334000"/>
          </a:xfrm>
        </p:spPr>
        <p:txBody>
          <a:bodyPr anchor="ctr">
            <a:normAutofit lnSpcReduction="10000"/>
          </a:bodyPr>
          <a:lstStyle/>
          <a:p>
            <a:r>
              <a:rPr lang="en-US" dirty="0"/>
              <a:t>Random forest classifier performs very well on these data.</a:t>
            </a:r>
          </a:p>
          <a:p>
            <a:r>
              <a:rPr lang="en-US" dirty="0"/>
              <a:t>Further exploration of hyperparameter space is warranted (only used default </a:t>
            </a:r>
            <a:r>
              <a:rPr lang="en-US" dirty="0" err="1"/>
              <a:t>mtry</a:t>
            </a:r>
            <a:r>
              <a:rPr lang="en-US" dirty="0"/>
              <a:t> for example).</a:t>
            </a:r>
          </a:p>
          <a:p>
            <a:r>
              <a:rPr lang="en-US" dirty="0"/>
              <a:t>More activities for classification would be great! (WHOOP has 50+)</a:t>
            </a:r>
          </a:p>
          <a:p>
            <a:r>
              <a:rPr lang="en-US" dirty="0"/>
              <a:t>Applications beyond workout optimization such as public health (You’ve been lying down for 16 hours? Are you ok?).</a:t>
            </a:r>
          </a:p>
          <a:p>
            <a:r>
              <a:rPr lang="en-US" dirty="0"/>
              <a:t>Leverage time-series methods.</a:t>
            </a:r>
          </a:p>
          <a:p>
            <a:pPr marL="560070" lvl="1" indent="-285750">
              <a:buFont typeface="Arial" panose="020B0604020202020204" pitchFamily="34" charset="0"/>
              <a:buChar char="•"/>
            </a:pPr>
            <a:r>
              <a:rPr lang="en-US" dirty="0"/>
              <a:t>Imagine an algorithm that is biased towards predicting the average of previous n predictions (in time).</a:t>
            </a:r>
          </a:p>
        </p:txBody>
      </p:sp>
    </p:spTree>
    <p:extLst>
      <p:ext uri="{BB962C8B-B14F-4D97-AF65-F5344CB8AC3E}">
        <p14:creationId xmlns:p14="http://schemas.microsoft.com/office/powerpoint/2010/main" val="3938104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A027DD1-A31E-4BED-83B8-ED31F386F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61C2FB6-1414-4D9D-BE7A-1FF2A7AAE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1999" y="762000"/>
            <a:ext cx="10664151" cy="5334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F61F55-A14A-BD35-7B28-7BDDB8041923}"/>
              </a:ext>
            </a:extLst>
          </p:cNvPr>
          <p:cNvSpPr>
            <a:spLocks noGrp="1"/>
          </p:cNvSpPr>
          <p:nvPr>
            <p:ph type="title"/>
          </p:nvPr>
        </p:nvSpPr>
        <p:spPr>
          <a:xfrm>
            <a:off x="1429566" y="1374753"/>
            <a:ext cx="4827799" cy="1034217"/>
          </a:xfrm>
        </p:spPr>
        <p:txBody>
          <a:bodyPr>
            <a:normAutofit/>
          </a:bodyPr>
          <a:lstStyle/>
          <a:p>
            <a:pPr>
              <a:lnSpc>
                <a:spcPct val="110000"/>
              </a:lnSpc>
            </a:pPr>
            <a:r>
              <a:rPr lang="en-US">
                <a:solidFill>
                  <a:schemeClr val="bg1"/>
                </a:solidFill>
              </a:rPr>
              <a:t>Data overview - response variable</a:t>
            </a:r>
          </a:p>
        </p:txBody>
      </p:sp>
      <p:sp>
        <p:nvSpPr>
          <p:cNvPr id="3" name="Content Placeholder 2">
            <a:extLst>
              <a:ext uri="{FF2B5EF4-FFF2-40B4-BE49-F238E27FC236}">
                <a16:creationId xmlns:a16="http://schemas.microsoft.com/office/drawing/2014/main" id="{6B61B1CE-3E7B-39DC-2CFA-E3154218F81F}"/>
              </a:ext>
            </a:extLst>
          </p:cNvPr>
          <p:cNvSpPr>
            <a:spLocks noGrp="1"/>
          </p:cNvSpPr>
          <p:nvPr>
            <p:ph idx="1"/>
          </p:nvPr>
        </p:nvSpPr>
        <p:spPr>
          <a:xfrm>
            <a:off x="1429566" y="2662484"/>
            <a:ext cx="4666434" cy="2774820"/>
          </a:xfrm>
        </p:spPr>
        <p:txBody>
          <a:bodyPr>
            <a:normAutofit/>
          </a:bodyPr>
          <a:lstStyle/>
          <a:p>
            <a:r>
              <a:rPr lang="en-US">
                <a:solidFill>
                  <a:schemeClr val="bg1"/>
                </a:solidFill>
              </a:rPr>
              <a:t>activityID takes 13 unique values</a:t>
            </a:r>
          </a:p>
          <a:p>
            <a:r>
              <a:rPr lang="en-US">
                <a:solidFill>
                  <a:schemeClr val="bg1"/>
                </a:solidFill>
              </a:rPr>
              <a:t>Transient Activity is by far the most common activity present</a:t>
            </a:r>
          </a:p>
          <a:p>
            <a:r>
              <a:rPr lang="en-US">
                <a:solidFill>
                  <a:schemeClr val="bg1"/>
                </a:solidFill>
              </a:rPr>
              <a:t>We will attempt to classify observations into one of these 13 classes</a:t>
            </a:r>
          </a:p>
        </p:txBody>
      </p:sp>
      <p:graphicFrame>
        <p:nvGraphicFramePr>
          <p:cNvPr id="4" name="Table 3">
            <a:extLst>
              <a:ext uri="{FF2B5EF4-FFF2-40B4-BE49-F238E27FC236}">
                <a16:creationId xmlns:a16="http://schemas.microsoft.com/office/drawing/2014/main" id="{0722D9C8-D41C-99FA-C466-3E9EE7E03BDE}"/>
              </a:ext>
            </a:extLst>
          </p:cNvPr>
          <p:cNvGraphicFramePr>
            <a:graphicFrameLocks noGrp="1"/>
          </p:cNvGraphicFramePr>
          <p:nvPr>
            <p:extLst>
              <p:ext uri="{D42A27DB-BD31-4B8C-83A1-F6EECF244321}">
                <p14:modId xmlns:p14="http://schemas.microsoft.com/office/powerpoint/2010/main" val="3950362407"/>
              </p:ext>
            </p:extLst>
          </p:nvPr>
        </p:nvGraphicFramePr>
        <p:xfrm>
          <a:off x="6951302" y="1518502"/>
          <a:ext cx="3638242" cy="3815504"/>
        </p:xfrm>
        <a:graphic>
          <a:graphicData uri="http://schemas.openxmlformats.org/drawingml/2006/table">
            <a:tbl>
              <a:tblPr firstRow="1" bandRow="1">
                <a:tableStyleId>{8EC20E35-A176-4012-BC5E-935CFFF8708E}</a:tableStyleId>
              </a:tblPr>
              <a:tblGrid>
                <a:gridCol w="1819121">
                  <a:extLst>
                    <a:ext uri="{9D8B030D-6E8A-4147-A177-3AD203B41FA5}">
                      <a16:colId xmlns:a16="http://schemas.microsoft.com/office/drawing/2014/main" val="903932315"/>
                    </a:ext>
                  </a:extLst>
                </a:gridCol>
                <a:gridCol w="1819121">
                  <a:extLst>
                    <a:ext uri="{9D8B030D-6E8A-4147-A177-3AD203B41FA5}">
                      <a16:colId xmlns:a16="http://schemas.microsoft.com/office/drawing/2014/main" val="225919255"/>
                    </a:ext>
                  </a:extLst>
                </a:gridCol>
              </a:tblGrid>
              <a:tr h="272536">
                <a:tc>
                  <a:txBody>
                    <a:bodyPr/>
                    <a:lstStyle/>
                    <a:p>
                      <a:r>
                        <a:rPr lang="en-US" sz="1200"/>
                        <a:t>Activity</a:t>
                      </a:r>
                    </a:p>
                  </a:txBody>
                  <a:tcPr marL="61940" marR="61940" marT="30970" marB="30970"/>
                </a:tc>
                <a:tc>
                  <a:txBody>
                    <a:bodyPr/>
                    <a:lstStyle/>
                    <a:p>
                      <a:r>
                        <a:rPr lang="en-US" sz="1200"/>
                        <a:t>% of Observations</a:t>
                      </a:r>
                    </a:p>
                  </a:txBody>
                  <a:tcPr marL="61940" marR="61940" marT="30970" marB="30970"/>
                </a:tc>
                <a:extLst>
                  <a:ext uri="{0D108BD9-81ED-4DB2-BD59-A6C34878D82A}">
                    <a16:rowId xmlns:a16="http://schemas.microsoft.com/office/drawing/2014/main" val="3653457904"/>
                  </a:ext>
                </a:extLst>
              </a:tr>
              <a:tr h="272536">
                <a:tc>
                  <a:txBody>
                    <a:bodyPr/>
                    <a:lstStyle/>
                    <a:p>
                      <a:r>
                        <a:rPr lang="en-US" sz="1200"/>
                        <a:t>Transient Activity</a:t>
                      </a:r>
                    </a:p>
                  </a:txBody>
                  <a:tcPr marL="61940" marR="61940" marT="30970" marB="30970"/>
                </a:tc>
                <a:tc>
                  <a:txBody>
                    <a:bodyPr/>
                    <a:lstStyle/>
                    <a:p>
                      <a:r>
                        <a:rPr lang="en-US" sz="1200" dirty="0"/>
                        <a:t>32.3</a:t>
                      </a:r>
                    </a:p>
                  </a:txBody>
                  <a:tcPr marL="61940" marR="61940" marT="30970" marB="30970"/>
                </a:tc>
                <a:extLst>
                  <a:ext uri="{0D108BD9-81ED-4DB2-BD59-A6C34878D82A}">
                    <a16:rowId xmlns:a16="http://schemas.microsoft.com/office/drawing/2014/main" val="371870181"/>
                  </a:ext>
                </a:extLst>
              </a:tr>
              <a:tr h="272536">
                <a:tc>
                  <a:txBody>
                    <a:bodyPr/>
                    <a:lstStyle/>
                    <a:p>
                      <a:r>
                        <a:rPr lang="en-US" sz="1200"/>
                        <a:t>Ascending Stairs</a:t>
                      </a:r>
                    </a:p>
                  </a:txBody>
                  <a:tcPr marL="61940" marR="61940" marT="30970" marB="30970"/>
                </a:tc>
                <a:tc>
                  <a:txBody>
                    <a:bodyPr/>
                    <a:lstStyle/>
                    <a:p>
                      <a:r>
                        <a:rPr lang="en-US" sz="1200" dirty="0"/>
                        <a:t>4.1</a:t>
                      </a:r>
                    </a:p>
                  </a:txBody>
                  <a:tcPr marL="61940" marR="61940" marT="30970" marB="30970"/>
                </a:tc>
                <a:extLst>
                  <a:ext uri="{0D108BD9-81ED-4DB2-BD59-A6C34878D82A}">
                    <a16:rowId xmlns:a16="http://schemas.microsoft.com/office/drawing/2014/main" val="600542347"/>
                  </a:ext>
                </a:extLst>
              </a:tr>
              <a:tr h="272536">
                <a:tc>
                  <a:txBody>
                    <a:bodyPr/>
                    <a:lstStyle/>
                    <a:p>
                      <a:r>
                        <a:rPr lang="en-US" sz="1200"/>
                        <a:t>Descending Stairs</a:t>
                      </a:r>
                    </a:p>
                  </a:txBody>
                  <a:tcPr marL="61940" marR="61940" marT="30970" marB="30970"/>
                </a:tc>
                <a:tc>
                  <a:txBody>
                    <a:bodyPr/>
                    <a:lstStyle/>
                    <a:p>
                      <a:r>
                        <a:rPr lang="en-US" sz="1200" dirty="0"/>
                        <a:t>3.7</a:t>
                      </a:r>
                    </a:p>
                  </a:txBody>
                  <a:tcPr marL="61940" marR="61940" marT="30970" marB="30970"/>
                </a:tc>
                <a:extLst>
                  <a:ext uri="{0D108BD9-81ED-4DB2-BD59-A6C34878D82A}">
                    <a16:rowId xmlns:a16="http://schemas.microsoft.com/office/drawing/2014/main" val="2970995645"/>
                  </a:ext>
                </a:extLst>
              </a:tr>
              <a:tr h="272536">
                <a:tc>
                  <a:txBody>
                    <a:bodyPr/>
                    <a:lstStyle/>
                    <a:p>
                      <a:r>
                        <a:rPr lang="en-US" sz="1200"/>
                        <a:t>Cycling</a:t>
                      </a:r>
                    </a:p>
                  </a:txBody>
                  <a:tcPr marL="61940" marR="61940" marT="30970" marB="30970"/>
                </a:tc>
                <a:tc>
                  <a:txBody>
                    <a:bodyPr/>
                    <a:lstStyle/>
                    <a:p>
                      <a:r>
                        <a:rPr lang="en-US" sz="1200" dirty="0"/>
                        <a:t>5.7</a:t>
                      </a:r>
                    </a:p>
                  </a:txBody>
                  <a:tcPr marL="61940" marR="61940" marT="30970" marB="30970"/>
                </a:tc>
                <a:extLst>
                  <a:ext uri="{0D108BD9-81ED-4DB2-BD59-A6C34878D82A}">
                    <a16:rowId xmlns:a16="http://schemas.microsoft.com/office/drawing/2014/main" val="3694497687"/>
                  </a:ext>
                </a:extLst>
              </a:tr>
              <a:tr h="272536">
                <a:tc>
                  <a:txBody>
                    <a:bodyPr/>
                    <a:lstStyle/>
                    <a:p>
                      <a:r>
                        <a:rPr lang="en-US" sz="1200"/>
                        <a:t>Running</a:t>
                      </a:r>
                    </a:p>
                  </a:txBody>
                  <a:tcPr marL="61940" marR="61940" marT="30970" marB="30970"/>
                </a:tc>
                <a:tc>
                  <a:txBody>
                    <a:bodyPr/>
                    <a:lstStyle/>
                    <a:p>
                      <a:r>
                        <a:rPr lang="en-US" sz="1200" dirty="0"/>
                        <a:t>3.4</a:t>
                      </a:r>
                    </a:p>
                  </a:txBody>
                  <a:tcPr marL="61940" marR="61940" marT="30970" marB="30970"/>
                </a:tc>
                <a:extLst>
                  <a:ext uri="{0D108BD9-81ED-4DB2-BD59-A6C34878D82A}">
                    <a16:rowId xmlns:a16="http://schemas.microsoft.com/office/drawing/2014/main" val="4206748862"/>
                  </a:ext>
                </a:extLst>
              </a:tr>
              <a:tr h="272536">
                <a:tc>
                  <a:txBody>
                    <a:bodyPr/>
                    <a:lstStyle/>
                    <a:p>
                      <a:r>
                        <a:rPr lang="en-US" sz="1200"/>
                        <a:t>Walking</a:t>
                      </a:r>
                    </a:p>
                  </a:txBody>
                  <a:tcPr marL="61940" marR="61940" marT="30970" marB="30970"/>
                </a:tc>
                <a:tc>
                  <a:txBody>
                    <a:bodyPr/>
                    <a:lstStyle/>
                    <a:p>
                      <a:r>
                        <a:rPr lang="en-US" sz="1200" dirty="0"/>
                        <a:t>8.3</a:t>
                      </a:r>
                    </a:p>
                  </a:txBody>
                  <a:tcPr marL="61940" marR="61940" marT="30970" marB="30970"/>
                </a:tc>
                <a:extLst>
                  <a:ext uri="{0D108BD9-81ED-4DB2-BD59-A6C34878D82A}">
                    <a16:rowId xmlns:a16="http://schemas.microsoft.com/office/drawing/2014/main" val="2968464704"/>
                  </a:ext>
                </a:extLst>
              </a:tr>
              <a:tr h="272536">
                <a:tc>
                  <a:txBody>
                    <a:bodyPr/>
                    <a:lstStyle/>
                    <a:p>
                      <a:r>
                        <a:rPr lang="en-US" sz="1200"/>
                        <a:t>Sitting</a:t>
                      </a:r>
                    </a:p>
                  </a:txBody>
                  <a:tcPr marL="61940" marR="61940" marT="30970" marB="30970"/>
                </a:tc>
                <a:tc>
                  <a:txBody>
                    <a:bodyPr/>
                    <a:lstStyle/>
                    <a:p>
                      <a:r>
                        <a:rPr lang="en-US" sz="1200" dirty="0"/>
                        <a:t>6.5</a:t>
                      </a:r>
                    </a:p>
                  </a:txBody>
                  <a:tcPr marL="61940" marR="61940" marT="30970" marB="30970"/>
                </a:tc>
                <a:extLst>
                  <a:ext uri="{0D108BD9-81ED-4DB2-BD59-A6C34878D82A}">
                    <a16:rowId xmlns:a16="http://schemas.microsoft.com/office/drawing/2014/main" val="1910437974"/>
                  </a:ext>
                </a:extLst>
              </a:tr>
              <a:tr h="272536">
                <a:tc>
                  <a:txBody>
                    <a:bodyPr/>
                    <a:lstStyle/>
                    <a:p>
                      <a:r>
                        <a:rPr lang="en-US" sz="1200"/>
                        <a:t>Standing</a:t>
                      </a:r>
                    </a:p>
                  </a:txBody>
                  <a:tcPr marL="61940" marR="61940" marT="30970" marB="30970"/>
                </a:tc>
                <a:tc>
                  <a:txBody>
                    <a:bodyPr/>
                    <a:lstStyle/>
                    <a:p>
                      <a:r>
                        <a:rPr lang="en-US" sz="1200" dirty="0"/>
                        <a:t>6.6</a:t>
                      </a:r>
                    </a:p>
                  </a:txBody>
                  <a:tcPr marL="61940" marR="61940" marT="30970" marB="30970"/>
                </a:tc>
                <a:extLst>
                  <a:ext uri="{0D108BD9-81ED-4DB2-BD59-A6C34878D82A}">
                    <a16:rowId xmlns:a16="http://schemas.microsoft.com/office/drawing/2014/main" val="3665520993"/>
                  </a:ext>
                </a:extLst>
              </a:tr>
              <a:tr h="272536">
                <a:tc>
                  <a:txBody>
                    <a:bodyPr/>
                    <a:lstStyle/>
                    <a:p>
                      <a:r>
                        <a:rPr lang="en-US" sz="1200"/>
                        <a:t>Lying</a:t>
                      </a:r>
                    </a:p>
                  </a:txBody>
                  <a:tcPr marL="61940" marR="61940" marT="30970" marB="30970"/>
                </a:tc>
                <a:tc>
                  <a:txBody>
                    <a:bodyPr/>
                    <a:lstStyle/>
                    <a:p>
                      <a:r>
                        <a:rPr lang="en-US" sz="1200" dirty="0"/>
                        <a:t>6.7</a:t>
                      </a:r>
                    </a:p>
                  </a:txBody>
                  <a:tcPr marL="61940" marR="61940" marT="30970" marB="30970"/>
                </a:tc>
                <a:extLst>
                  <a:ext uri="{0D108BD9-81ED-4DB2-BD59-A6C34878D82A}">
                    <a16:rowId xmlns:a16="http://schemas.microsoft.com/office/drawing/2014/main" val="2866718154"/>
                  </a:ext>
                </a:extLst>
              </a:tr>
              <a:tr h="272536">
                <a:tc>
                  <a:txBody>
                    <a:bodyPr/>
                    <a:lstStyle/>
                    <a:p>
                      <a:r>
                        <a:rPr lang="en-US" sz="1200"/>
                        <a:t>Nordic Walking</a:t>
                      </a:r>
                    </a:p>
                  </a:txBody>
                  <a:tcPr marL="61940" marR="61940" marT="30970" marB="30970"/>
                </a:tc>
                <a:tc>
                  <a:txBody>
                    <a:bodyPr/>
                    <a:lstStyle/>
                    <a:p>
                      <a:r>
                        <a:rPr lang="en-US" sz="1200" dirty="0"/>
                        <a:t>6.6</a:t>
                      </a:r>
                    </a:p>
                  </a:txBody>
                  <a:tcPr marL="61940" marR="61940" marT="30970" marB="30970"/>
                </a:tc>
                <a:extLst>
                  <a:ext uri="{0D108BD9-81ED-4DB2-BD59-A6C34878D82A}">
                    <a16:rowId xmlns:a16="http://schemas.microsoft.com/office/drawing/2014/main" val="3321830830"/>
                  </a:ext>
                </a:extLst>
              </a:tr>
              <a:tr h="272536">
                <a:tc>
                  <a:txBody>
                    <a:bodyPr/>
                    <a:lstStyle/>
                    <a:p>
                      <a:r>
                        <a:rPr lang="en-US" sz="1200"/>
                        <a:t>Ironing</a:t>
                      </a:r>
                    </a:p>
                  </a:txBody>
                  <a:tcPr marL="61940" marR="61940" marT="30970" marB="30970"/>
                </a:tc>
                <a:tc>
                  <a:txBody>
                    <a:bodyPr/>
                    <a:lstStyle/>
                    <a:p>
                      <a:r>
                        <a:rPr lang="en-US" sz="1200" dirty="0"/>
                        <a:t>8.3</a:t>
                      </a:r>
                    </a:p>
                  </a:txBody>
                  <a:tcPr marL="61940" marR="61940" marT="30970" marB="30970"/>
                </a:tc>
                <a:extLst>
                  <a:ext uri="{0D108BD9-81ED-4DB2-BD59-A6C34878D82A}">
                    <a16:rowId xmlns:a16="http://schemas.microsoft.com/office/drawing/2014/main" val="1577735964"/>
                  </a:ext>
                </a:extLst>
              </a:tr>
              <a:tr h="272536">
                <a:tc>
                  <a:txBody>
                    <a:bodyPr/>
                    <a:lstStyle/>
                    <a:p>
                      <a:r>
                        <a:rPr lang="en-US" sz="1200"/>
                        <a:t>Vacuum Cleaning</a:t>
                      </a:r>
                    </a:p>
                  </a:txBody>
                  <a:tcPr marL="61940" marR="61940" marT="30970" marB="30970"/>
                </a:tc>
                <a:tc>
                  <a:txBody>
                    <a:bodyPr/>
                    <a:lstStyle/>
                    <a:p>
                      <a:r>
                        <a:rPr lang="en-US" sz="1200" dirty="0"/>
                        <a:t>6.1</a:t>
                      </a:r>
                    </a:p>
                  </a:txBody>
                  <a:tcPr marL="61940" marR="61940" marT="30970" marB="30970"/>
                </a:tc>
                <a:extLst>
                  <a:ext uri="{0D108BD9-81ED-4DB2-BD59-A6C34878D82A}">
                    <a16:rowId xmlns:a16="http://schemas.microsoft.com/office/drawing/2014/main" val="328428326"/>
                  </a:ext>
                </a:extLst>
              </a:tr>
              <a:tr h="272536">
                <a:tc>
                  <a:txBody>
                    <a:bodyPr/>
                    <a:lstStyle/>
                    <a:p>
                      <a:r>
                        <a:rPr lang="en-US" sz="1200"/>
                        <a:t>Rope Jumping</a:t>
                      </a:r>
                    </a:p>
                  </a:txBody>
                  <a:tcPr marL="61940" marR="61940" marT="30970" marB="30970"/>
                </a:tc>
                <a:tc>
                  <a:txBody>
                    <a:bodyPr/>
                    <a:lstStyle/>
                    <a:p>
                      <a:r>
                        <a:rPr lang="en-US" sz="1200" dirty="0"/>
                        <a:t>1.5</a:t>
                      </a:r>
                    </a:p>
                  </a:txBody>
                  <a:tcPr marL="61940" marR="61940" marT="30970" marB="30970"/>
                </a:tc>
                <a:extLst>
                  <a:ext uri="{0D108BD9-81ED-4DB2-BD59-A6C34878D82A}">
                    <a16:rowId xmlns:a16="http://schemas.microsoft.com/office/drawing/2014/main" val="3190179415"/>
                  </a:ext>
                </a:extLst>
              </a:tr>
            </a:tbl>
          </a:graphicData>
        </a:graphic>
      </p:graphicFrame>
    </p:spTree>
    <p:extLst>
      <p:ext uri="{BB962C8B-B14F-4D97-AF65-F5344CB8AC3E}">
        <p14:creationId xmlns:p14="http://schemas.microsoft.com/office/powerpoint/2010/main" val="9199467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B1C3281D-A46F-4842-9340-4CBC29E1B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101010 data lines to infinity">
            <a:extLst>
              <a:ext uri="{FF2B5EF4-FFF2-40B4-BE49-F238E27FC236}">
                <a16:creationId xmlns:a16="http://schemas.microsoft.com/office/drawing/2014/main" id="{ADFAA6E5-D7AA-952C-B3BB-D0C83EF07FEF}"/>
              </a:ext>
            </a:extLst>
          </p:cNvPr>
          <p:cNvPicPr>
            <a:picLocks noChangeAspect="1"/>
          </p:cNvPicPr>
          <p:nvPr/>
        </p:nvPicPr>
        <p:blipFill rotWithShape="1">
          <a:blip r:embed="rId2">
            <a:alphaModFix amt="50000"/>
          </a:blip>
          <a:srcRect t="13127"/>
          <a:stretch/>
        </p:blipFill>
        <p:spPr>
          <a:xfrm>
            <a:off x="20" y="10"/>
            <a:ext cx="12191980" cy="6857990"/>
          </a:xfrm>
          <a:prstGeom prst="rect">
            <a:avLst/>
          </a:prstGeom>
        </p:spPr>
      </p:pic>
      <p:sp>
        <p:nvSpPr>
          <p:cNvPr id="2" name="Title 1">
            <a:extLst>
              <a:ext uri="{FF2B5EF4-FFF2-40B4-BE49-F238E27FC236}">
                <a16:creationId xmlns:a16="http://schemas.microsoft.com/office/drawing/2014/main" id="{B09A6589-4D62-CB2F-7DEF-9AEDA057B328}"/>
              </a:ext>
            </a:extLst>
          </p:cNvPr>
          <p:cNvSpPr>
            <a:spLocks noGrp="1"/>
          </p:cNvSpPr>
          <p:nvPr>
            <p:ph type="title"/>
          </p:nvPr>
        </p:nvSpPr>
        <p:spPr>
          <a:xfrm>
            <a:off x="2238258" y="1424473"/>
            <a:ext cx="7714388" cy="2850146"/>
          </a:xfrm>
        </p:spPr>
        <p:txBody>
          <a:bodyPr vert="horz" lIns="91440" tIns="45720" rIns="91440" bIns="45720" rtlCol="0" anchor="b">
            <a:normAutofit/>
          </a:bodyPr>
          <a:lstStyle/>
          <a:p>
            <a:pPr algn="ctr"/>
            <a:r>
              <a:rPr lang="en-US" sz="4000" dirty="0"/>
              <a:t>thank you!!</a:t>
            </a:r>
          </a:p>
        </p:txBody>
      </p:sp>
      <p:cxnSp>
        <p:nvCxnSpPr>
          <p:cNvPr id="43" name="Straight Connector 42">
            <a:extLst>
              <a:ext uri="{FF2B5EF4-FFF2-40B4-BE49-F238E27FC236}">
                <a16:creationId xmlns:a16="http://schemas.microsoft.com/office/drawing/2014/main" id="{D4EDB048-C82F-4E9B-BCE9-3D1DBE5D59C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09875" y="4578595"/>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1150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265911B-1E2F-489E-97EF-A15A9299E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119D4F1-CE65-4D74-A168-F27C15F1B0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842630D-E957-E7DA-489B-15E7D2CAB85D}"/>
              </a:ext>
            </a:extLst>
          </p:cNvPr>
          <p:cNvPicPr>
            <a:picLocks noChangeAspect="1"/>
          </p:cNvPicPr>
          <p:nvPr/>
        </p:nvPicPr>
        <p:blipFill rotWithShape="1">
          <a:blip r:embed="rId2">
            <a:alphaModFix amt="50000"/>
          </a:blip>
          <a:srcRect l="7795" r="42205"/>
          <a:stretch/>
        </p:blipFill>
        <p:spPr>
          <a:xfrm>
            <a:off x="20" y="10"/>
            <a:ext cx="6095979" cy="6857990"/>
          </a:xfrm>
          <a:prstGeom prst="rect">
            <a:avLst/>
          </a:prstGeom>
        </p:spPr>
      </p:pic>
      <p:sp>
        <p:nvSpPr>
          <p:cNvPr id="2" name="Title 1">
            <a:extLst>
              <a:ext uri="{FF2B5EF4-FFF2-40B4-BE49-F238E27FC236}">
                <a16:creationId xmlns:a16="http://schemas.microsoft.com/office/drawing/2014/main" id="{A0066355-E5EC-6165-97DC-D6451B2E1C85}"/>
              </a:ext>
            </a:extLst>
          </p:cNvPr>
          <p:cNvSpPr>
            <a:spLocks noGrp="1"/>
          </p:cNvSpPr>
          <p:nvPr>
            <p:ph type="title"/>
          </p:nvPr>
        </p:nvSpPr>
        <p:spPr>
          <a:xfrm>
            <a:off x="1028700" y="1025718"/>
            <a:ext cx="4057650" cy="4770783"/>
          </a:xfrm>
        </p:spPr>
        <p:txBody>
          <a:bodyPr anchor="ctr">
            <a:normAutofit/>
          </a:bodyPr>
          <a:lstStyle/>
          <a:p>
            <a:pPr algn="ctr"/>
            <a:r>
              <a:rPr lang="en-US">
                <a:solidFill>
                  <a:srgbClr val="FFFFFF"/>
                </a:solidFill>
              </a:rPr>
              <a:t>Data overview - predictors</a:t>
            </a:r>
          </a:p>
        </p:txBody>
      </p:sp>
      <p:sp>
        <p:nvSpPr>
          <p:cNvPr id="3" name="Content Placeholder 2">
            <a:extLst>
              <a:ext uri="{FF2B5EF4-FFF2-40B4-BE49-F238E27FC236}">
                <a16:creationId xmlns:a16="http://schemas.microsoft.com/office/drawing/2014/main" id="{F4C955FB-D88E-35F2-9326-06CA6A33C381}"/>
              </a:ext>
            </a:extLst>
          </p:cNvPr>
          <p:cNvSpPr>
            <a:spLocks noGrp="1"/>
          </p:cNvSpPr>
          <p:nvPr>
            <p:ph idx="1"/>
          </p:nvPr>
        </p:nvSpPr>
        <p:spPr>
          <a:xfrm>
            <a:off x="7179972" y="762000"/>
            <a:ext cx="3825025" cy="5334000"/>
          </a:xfrm>
        </p:spPr>
        <p:txBody>
          <a:bodyPr anchor="ctr">
            <a:normAutofit/>
          </a:bodyPr>
          <a:lstStyle/>
          <a:p>
            <a:r>
              <a:rPr lang="en-US" dirty="0"/>
              <a:t>31 Predictors are available:</a:t>
            </a:r>
          </a:p>
          <a:p>
            <a:pPr marL="560070" lvl="1" indent="-285750">
              <a:buFont typeface="Arial" panose="020B0604020202020204" pitchFamily="34" charset="0"/>
              <a:buChar char="•"/>
            </a:pPr>
            <a:r>
              <a:rPr lang="en-US"/>
              <a:t>heart_rate</a:t>
            </a:r>
            <a:endParaRPr lang="en-US" dirty="0"/>
          </a:p>
          <a:p>
            <a:pPr marL="560070" lvl="1" indent="-285750">
              <a:buFont typeface="Arial" panose="020B0604020202020204" pitchFamily="34" charset="0"/>
              <a:buChar char="•"/>
            </a:pPr>
            <a:r>
              <a:rPr lang="en-US" dirty="0"/>
              <a:t>At each of hand, ankle, and chest, we have:</a:t>
            </a:r>
          </a:p>
          <a:p>
            <a:pPr marL="742950" lvl="2" indent="-285750"/>
            <a:r>
              <a:rPr lang="en-US" dirty="0"/>
              <a:t>Gyration (X,Y,Z), acceleration (X,Y,Z), magnetometer (X,Y,Z), temperature</a:t>
            </a:r>
          </a:p>
          <a:p>
            <a:r>
              <a:rPr lang="en-US" dirty="0"/>
              <a:t>42 </a:t>
            </a:r>
            <a:r>
              <a:rPr lang="en-US"/>
              <a:t>heart_rate</a:t>
            </a:r>
            <a:r>
              <a:rPr lang="en-US" dirty="0"/>
              <a:t> values are missing. We use linear interpolation function </a:t>
            </a:r>
            <a:r>
              <a:rPr lang="en-US"/>
              <a:t>na.approx</a:t>
            </a:r>
            <a:r>
              <a:rPr lang="en-US" dirty="0"/>
              <a:t>() to fill these with negligible impact (42/2,864,056 = 0.000015)</a:t>
            </a:r>
          </a:p>
          <a:p>
            <a:pPr lvl="2" indent="0">
              <a:buNone/>
            </a:pPr>
            <a:endParaRPr lang="en-US" dirty="0"/>
          </a:p>
        </p:txBody>
      </p:sp>
    </p:spTree>
    <p:extLst>
      <p:ext uri="{BB962C8B-B14F-4D97-AF65-F5344CB8AC3E}">
        <p14:creationId xmlns:p14="http://schemas.microsoft.com/office/powerpoint/2010/main" val="3445009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C8B38D4-9D92-4608-A16B-260E8CC21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E14227-530E-FE3C-E1F8-01700704857F}"/>
              </a:ext>
            </a:extLst>
          </p:cNvPr>
          <p:cNvSpPr>
            <a:spLocks noGrp="1"/>
          </p:cNvSpPr>
          <p:nvPr>
            <p:ph type="title"/>
          </p:nvPr>
        </p:nvSpPr>
        <p:spPr>
          <a:xfrm>
            <a:off x="1524000" y="762001"/>
            <a:ext cx="9144000" cy="869092"/>
          </a:xfrm>
        </p:spPr>
        <p:txBody>
          <a:bodyPr>
            <a:normAutofit/>
          </a:bodyPr>
          <a:lstStyle/>
          <a:p>
            <a:pPr algn="ctr"/>
            <a:r>
              <a:rPr lang="en-US" dirty="0"/>
              <a:t>objectives</a:t>
            </a:r>
            <a:endParaRPr lang="en-US"/>
          </a:p>
        </p:txBody>
      </p:sp>
      <p:graphicFrame>
        <p:nvGraphicFramePr>
          <p:cNvPr id="5" name="Content Placeholder 2">
            <a:extLst>
              <a:ext uri="{FF2B5EF4-FFF2-40B4-BE49-F238E27FC236}">
                <a16:creationId xmlns:a16="http://schemas.microsoft.com/office/drawing/2014/main" id="{89922D39-FFB3-CDAA-7195-2A2E395E11E5}"/>
              </a:ext>
            </a:extLst>
          </p:cNvPr>
          <p:cNvGraphicFramePr>
            <a:graphicFrameLocks noGrp="1"/>
          </p:cNvGraphicFramePr>
          <p:nvPr>
            <p:ph idx="1"/>
            <p:extLst>
              <p:ext uri="{D42A27DB-BD31-4B8C-83A1-F6EECF244321}">
                <p14:modId xmlns:p14="http://schemas.microsoft.com/office/powerpoint/2010/main" val="717287327"/>
              </p:ext>
            </p:extLst>
          </p:nvPr>
        </p:nvGraphicFramePr>
        <p:xfrm>
          <a:off x="1430338" y="2286000"/>
          <a:ext cx="9237662" cy="381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16943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A027DD1-A31E-4BED-83B8-ED31F386F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61C2FB6-1414-4D9D-BE7A-1FF2A7AAE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1999" y="762000"/>
            <a:ext cx="10664151" cy="5334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D38ED1-DC64-490E-2CD8-09D4D8467DD5}"/>
              </a:ext>
            </a:extLst>
          </p:cNvPr>
          <p:cNvSpPr>
            <a:spLocks noGrp="1"/>
          </p:cNvSpPr>
          <p:nvPr>
            <p:ph type="title"/>
          </p:nvPr>
        </p:nvSpPr>
        <p:spPr>
          <a:xfrm>
            <a:off x="1429566" y="1374753"/>
            <a:ext cx="4827799" cy="1034217"/>
          </a:xfrm>
        </p:spPr>
        <p:txBody>
          <a:bodyPr>
            <a:normAutofit/>
          </a:bodyPr>
          <a:lstStyle/>
          <a:p>
            <a:pPr>
              <a:lnSpc>
                <a:spcPct val="110000"/>
              </a:lnSpc>
            </a:pPr>
            <a:r>
              <a:rPr lang="en-US">
                <a:solidFill>
                  <a:schemeClr val="bg1"/>
                </a:solidFill>
              </a:rPr>
              <a:t>Data preprocessing - correlation plot</a:t>
            </a:r>
          </a:p>
        </p:txBody>
      </p:sp>
      <p:sp>
        <p:nvSpPr>
          <p:cNvPr id="6" name="Content Placeholder 2">
            <a:extLst>
              <a:ext uri="{FF2B5EF4-FFF2-40B4-BE49-F238E27FC236}">
                <a16:creationId xmlns:a16="http://schemas.microsoft.com/office/drawing/2014/main" id="{4AD6AF72-445B-D8A8-4E71-790D7693B791}"/>
              </a:ext>
            </a:extLst>
          </p:cNvPr>
          <p:cNvSpPr>
            <a:spLocks noGrp="1"/>
          </p:cNvSpPr>
          <p:nvPr>
            <p:ph idx="1"/>
          </p:nvPr>
        </p:nvSpPr>
        <p:spPr>
          <a:xfrm>
            <a:off x="1429566" y="2662484"/>
            <a:ext cx="4666434" cy="2774820"/>
          </a:xfrm>
        </p:spPr>
        <p:txBody>
          <a:bodyPr>
            <a:normAutofit/>
          </a:bodyPr>
          <a:lstStyle/>
          <a:p>
            <a:pPr>
              <a:lnSpc>
                <a:spcPct val="120000"/>
              </a:lnSpc>
            </a:pPr>
            <a:r>
              <a:rPr lang="en-US">
                <a:solidFill>
                  <a:schemeClr val="bg1"/>
                </a:solidFill>
              </a:rPr>
              <a:t>The correlation plot can inform our feature engineering process</a:t>
            </a:r>
          </a:p>
          <a:p>
            <a:pPr>
              <a:lnSpc>
                <a:spcPct val="120000"/>
              </a:lnSpc>
            </a:pPr>
            <a:r>
              <a:rPr lang="en-US">
                <a:solidFill>
                  <a:schemeClr val="bg1"/>
                </a:solidFill>
              </a:rPr>
              <a:t>Skin temperature variables are highly correlated</a:t>
            </a:r>
          </a:p>
          <a:p>
            <a:pPr>
              <a:lnSpc>
                <a:spcPct val="120000"/>
              </a:lnSpc>
            </a:pPr>
            <a:r>
              <a:rPr lang="en-US">
                <a:solidFill>
                  <a:schemeClr val="bg1"/>
                </a:solidFill>
              </a:rPr>
              <a:t>Magnetometer and acceleration are negatively correlated at the same body part and direction</a:t>
            </a:r>
          </a:p>
        </p:txBody>
      </p:sp>
      <p:pic>
        <p:nvPicPr>
          <p:cNvPr id="5" name="Picture 4" descr="A graph with numbers and symbols&#10;&#10;Description automatically generated with medium confidence">
            <a:extLst>
              <a:ext uri="{FF2B5EF4-FFF2-40B4-BE49-F238E27FC236}">
                <a16:creationId xmlns:a16="http://schemas.microsoft.com/office/drawing/2014/main" id="{9881BAC0-1813-BEA6-A2EE-92AD1BD399B4}"/>
              </a:ext>
            </a:extLst>
          </p:cNvPr>
          <p:cNvPicPr>
            <a:picLocks noChangeAspect="1"/>
          </p:cNvPicPr>
          <p:nvPr/>
        </p:nvPicPr>
        <p:blipFill>
          <a:blip r:embed="rId2"/>
          <a:stretch>
            <a:fillRect/>
          </a:stretch>
        </p:blipFill>
        <p:spPr>
          <a:xfrm>
            <a:off x="6096000" y="1024504"/>
            <a:ext cx="5213001" cy="4808991"/>
          </a:xfrm>
          <a:prstGeom prst="rect">
            <a:avLst/>
          </a:prstGeom>
        </p:spPr>
      </p:pic>
    </p:spTree>
    <p:extLst>
      <p:ext uri="{BB962C8B-B14F-4D97-AF65-F5344CB8AC3E}">
        <p14:creationId xmlns:p14="http://schemas.microsoft.com/office/powerpoint/2010/main" val="3908635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027DD1-A31E-4BED-83B8-ED31F386F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61C2FB6-1414-4D9D-BE7A-1FF2A7AAE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1999" y="762000"/>
            <a:ext cx="10664151" cy="5334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AF7687-04E8-3903-94B4-6217D3E67D72}"/>
              </a:ext>
            </a:extLst>
          </p:cNvPr>
          <p:cNvSpPr>
            <a:spLocks noGrp="1"/>
          </p:cNvSpPr>
          <p:nvPr>
            <p:ph type="title"/>
          </p:nvPr>
        </p:nvSpPr>
        <p:spPr>
          <a:xfrm>
            <a:off x="1429566" y="911889"/>
            <a:ext cx="9443222" cy="1034217"/>
          </a:xfrm>
        </p:spPr>
        <p:txBody>
          <a:bodyPr>
            <a:normAutofit/>
          </a:bodyPr>
          <a:lstStyle/>
          <a:p>
            <a:r>
              <a:rPr lang="en-US" sz="2600" dirty="0">
                <a:solidFill>
                  <a:schemeClr val="bg1"/>
                </a:solidFill>
              </a:rPr>
              <a:t>Data preprocessing - feature engineering</a:t>
            </a:r>
          </a:p>
        </p:txBody>
      </p:sp>
      <p:sp>
        <p:nvSpPr>
          <p:cNvPr id="3" name="Content Placeholder 2">
            <a:extLst>
              <a:ext uri="{FF2B5EF4-FFF2-40B4-BE49-F238E27FC236}">
                <a16:creationId xmlns:a16="http://schemas.microsoft.com/office/drawing/2014/main" id="{6792C612-95F6-A3F5-A30A-033DB6968AD6}"/>
              </a:ext>
            </a:extLst>
          </p:cNvPr>
          <p:cNvSpPr>
            <a:spLocks noGrp="1"/>
          </p:cNvSpPr>
          <p:nvPr>
            <p:ph idx="1"/>
          </p:nvPr>
        </p:nvSpPr>
        <p:spPr>
          <a:xfrm>
            <a:off x="1429565" y="2095995"/>
            <a:ext cx="7143579" cy="3561855"/>
          </a:xfrm>
        </p:spPr>
        <p:txBody>
          <a:bodyPr>
            <a:normAutofit fontScale="92500" lnSpcReduction="10000"/>
          </a:bodyPr>
          <a:lstStyle/>
          <a:p>
            <a:pPr>
              <a:lnSpc>
                <a:spcPct val="120000"/>
              </a:lnSpc>
            </a:pPr>
            <a:r>
              <a:rPr lang="en-US" sz="1400" dirty="0">
                <a:solidFill>
                  <a:schemeClr val="bg1"/>
                </a:solidFill>
              </a:rPr>
              <a:t>Standardize </a:t>
            </a:r>
            <a:r>
              <a:rPr lang="en-US" sz="1400" dirty="0" err="1">
                <a:solidFill>
                  <a:schemeClr val="bg1"/>
                </a:solidFill>
              </a:rPr>
              <a:t>heart_rate</a:t>
            </a:r>
            <a:r>
              <a:rPr lang="en-US" sz="1400" dirty="0">
                <a:solidFill>
                  <a:schemeClr val="bg1"/>
                </a:solidFill>
              </a:rPr>
              <a:t>:</a:t>
            </a:r>
          </a:p>
          <a:p>
            <a:pPr marL="560070" lvl="1" indent="-285750">
              <a:lnSpc>
                <a:spcPct val="120000"/>
              </a:lnSpc>
              <a:buFont typeface="Arial" panose="020B0604020202020204" pitchFamily="34" charset="0"/>
              <a:buChar char="•"/>
            </a:pPr>
            <a:r>
              <a:rPr lang="en-US" sz="1400" dirty="0" err="1">
                <a:solidFill>
                  <a:schemeClr val="bg1"/>
                </a:solidFill>
              </a:rPr>
              <a:t>scaled_hr</a:t>
            </a:r>
            <a:r>
              <a:rPr lang="en-US" sz="1400" dirty="0">
                <a:solidFill>
                  <a:schemeClr val="bg1"/>
                </a:solidFill>
              </a:rPr>
              <a:t> = </a:t>
            </a:r>
            <a:r>
              <a:rPr lang="en-US" sz="1400" dirty="0" err="1">
                <a:solidFill>
                  <a:schemeClr val="bg1"/>
                </a:solidFill>
              </a:rPr>
              <a:t>heart_rate</a:t>
            </a:r>
            <a:r>
              <a:rPr lang="en-US" sz="1400" dirty="0">
                <a:solidFill>
                  <a:schemeClr val="bg1"/>
                </a:solidFill>
              </a:rPr>
              <a:t> / </a:t>
            </a:r>
            <a:r>
              <a:rPr lang="en-US" sz="1400" dirty="0" err="1">
                <a:solidFill>
                  <a:schemeClr val="bg1"/>
                </a:solidFill>
              </a:rPr>
              <a:t>max_hr</a:t>
            </a:r>
            <a:r>
              <a:rPr lang="en-US" sz="1400" dirty="0">
                <a:solidFill>
                  <a:schemeClr val="bg1"/>
                </a:solidFill>
              </a:rPr>
              <a:t>  (</a:t>
            </a:r>
            <a:r>
              <a:rPr lang="en-US" sz="1400" dirty="0" err="1">
                <a:solidFill>
                  <a:schemeClr val="bg1"/>
                </a:solidFill>
              </a:rPr>
              <a:t>max_hr</a:t>
            </a:r>
            <a:r>
              <a:rPr lang="en-US" sz="1400" dirty="0">
                <a:solidFill>
                  <a:schemeClr val="bg1"/>
                </a:solidFill>
              </a:rPr>
              <a:t> is calculated individually for each </a:t>
            </a:r>
            <a:r>
              <a:rPr lang="en-US" sz="1400" dirty="0" err="1">
                <a:solidFill>
                  <a:schemeClr val="bg1"/>
                </a:solidFill>
              </a:rPr>
              <a:t>PeopleId</a:t>
            </a:r>
            <a:r>
              <a:rPr lang="en-US" sz="1400" dirty="0">
                <a:solidFill>
                  <a:schemeClr val="bg1"/>
                </a:solidFill>
              </a:rPr>
              <a:t>)</a:t>
            </a:r>
          </a:p>
          <a:p>
            <a:pPr marL="0" indent="0">
              <a:lnSpc>
                <a:spcPct val="120000"/>
              </a:lnSpc>
              <a:buNone/>
            </a:pPr>
            <a:endParaRPr lang="en-US" sz="1400" dirty="0">
              <a:solidFill>
                <a:schemeClr val="bg1"/>
              </a:solidFill>
            </a:endParaRPr>
          </a:p>
          <a:p>
            <a:pPr>
              <a:lnSpc>
                <a:spcPct val="120000"/>
              </a:lnSpc>
            </a:pPr>
            <a:r>
              <a:rPr lang="en-US" sz="1400" dirty="0">
                <a:solidFill>
                  <a:schemeClr val="bg1"/>
                </a:solidFill>
              </a:rPr>
              <a:t>Combine temperature readings into a single body temperature variable:</a:t>
            </a:r>
          </a:p>
          <a:p>
            <a:pPr marL="560070" lvl="1" indent="-285750">
              <a:lnSpc>
                <a:spcPct val="120000"/>
              </a:lnSpc>
              <a:buFont typeface="Arial" panose="020B0604020202020204" pitchFamily="34" charset="0"/>
              <a:buChar char="•"/>
            </a:pPr>
            <a:r>
              <a:rPr lang="en-US" sz="1400" dirty="0" err="1">
                <a:solidFill>
                  <a:schemeClr val="bg1"/>
                </a:solidFill>
              </a:rPr>
              <a:t>body_temp</a:t>
            </a:r>
            <a:r>
              <a:rPr lang="en-US" sz="1400" dirty="0">
                <a:solidFill>
                  <a:schemeClr val="bg1"/>
                </a:solidFill>
              </a:rPr>
              <a:t> = (</a:t>
            </a:r>
            <a:r>
              <a:rPr lang="en-US" sz="1400" dirty="0" err="1">
                <a:solidFill>
                  <a:schemeClr val="bg1"/>
                </a:solidFill>
              </a:rPr>
              <a:t>chest_temp</a:t>
            </a:r>
            <a:r>
              <a:rPr lang="en-US" sz="1400" dirty="0">
                <a:solidFill>
                  <a:schemeClr val="bg1"/>
                </a:solidFill>
              </a:rPr>
              <a:t> + </a:t>
            </a:r>
            <a:r>
              <a:rPr lang="en-US" sz="1400" dirty="0" err="1">
                <a:solidFill>
                  <a:schemeClr val="bg1"/>
                </a:solidFill>
              </a:rPr>
              <a:t>ankle_temp</a:t>
            </a:r>
            <a:r>
              <a:rPr lang="en-US" sz="1400" dirty="0">
                <a:solidFill>
                  <a:schemeClr val="bg1"/>
                </a:solidFill>
              </a:rPr>
              <a:t> + </a:t>
            </a:r>
            <a:r>
              <a:rPr lang="en-US" sz="1400" dirty="0" err="1">
                <a:solidFill>
                  <a:schemeClr val="bg1"/>
                </a:solidFill>
              </a:rPr>
              <a:t>hand_temp</a:t>
            </a:r>
            <a:r>
              <a:rPr lang="en-US" sz="1400" dirty="0">
                <a:solidFill>
                  <a:schemeClr val="bg1"/>
                </a:solidFill>
              </a:rPr>
              <a:t>)/3</a:t>
            </a:r>
          </a:p>
          <a:p>
            <a:pPr marL="0" indent="0">
              <a:lnSpc>
                <a:spcPct val="120000"/>
              </a:lnSpc>
              <a:buNone/>
            </a:pPr>
            <a:endParaRPr lang="en-US" sz="1400" dirty="0">
              <a:solidFill>
                <a:schemeClr val="bg1"/>
              </a:solidFill>
            </a:endParaRPr>
          </a:p>
          <a:p>
            <a:pPr>
              <a:lnSpc>
                <a:spcPct val="120000"/>
              </a:lnSpc>
            </a:pPr>
            <a:r>
              <a:rPr lang="en-US" sz="1400" dirty="0">
                <a:solidFill>
                  <a:schemeClr val="bg1"/>
                </a:solidFill>
              </a:rPr>
              <a:t>Other ideas (not implemented)</a:t>
            </a:r>
          </a:p>
          <a:p>
            <a:pPr marL="560070" lvl="1" indent="-285750">
              <a:lnSpc>
                <a:spcPct val="120000"/>
              </a:lnSpc>
              <a:buFont typeface="Arial" panose="020B0604020202020204" pitchFamily="34" charset="0"/>
              <a:buChar char="•"/>
            </a:pPr>
            <a:r>
              <a:rPr lang="en-US" sz="1400" dirty="0">
                <a:solidFill>
                  <a:schemeClr val="bg1"/>
                </a:solidFill>
              </a:rPr>
              <a:t>Combine Acceleration and Magnetometer observations (How?)</a:t>
            </a:r>
          </a:p>
          <a:p>
            <a:pPr marL="742950" lvl="2" indent="-285750">
              <a:lnSpc>
                <a:spcPct val="120000"/>
              </a:lnSpc>
            </a:pPr>
            <a:r>
              <a:rPr lang="en-US" dirty="0">
                <a:solidFill>
                  <a:schemeClr val="bg1"/>
                </a:solidFill>
              </a:rPr>
              <a:t>Alternatively, drop one of these two variables</a:t>
            </a:r>
          </a:p>
          <a:p>
            <a:pPr marL="560070" lvl="1" indent="-285750">
              <a:lnSpc>
                <a:spcPct val="120000"/>
              </a:lnSpc>
              <a:buFont typeface="Arial" panose="020B0604020202020204" pitchFamily="34" charset="0"/>
              <a:buChar char="•"/>
            </a:pPr>
            <a:r>
              <a:rPr lang="en-US" sz="1400" dirty="0">
                <a:solidFill>
                  <a:schemeClr val="bg1"/>
                </a:solidFill>
              </a:rPr>
              <a:t>Magnitude of acceleration, gyration, and magnetometer combining </a:t>
            </a:r>
            <a:r>
              <a:rPr lang="en-US" sz="1400" dirty="0" err="1">
                <a:solidFill>
                  <a:schemeClr val="bg1"/>
                </a:solidFill>
              </a:rPr>
              <a:t>x,y</a:t>
            </a:r>
            <a:r>
              <a:rPr lang="en-US" sz="1400" dirty="0">
                <a:solidFill>
                  <a:schemeClr val="bg1"/>
                </a:solidFill>
              </a:rPr>
              <a:t>, z observations</a:t>
            </a:r>
          </a:p>
          <a:p>
            <a:pPr marL="742950" lvl="2" indent="-285750">
              <a:lnSpc>
                <a:spcPct val="120000"/>
              </a:lnSpc>
            </a:pPr>
            <a:r>
              <a:rPr lang="en-US" dirty="0" err="1">
                <a:solidFill>
                  <a:schemeClr val="bg1"/>
                </a:solidFill>
              </a:rPr>
              <a:t>Eg.</a:t>
            </a:r>
            <a:r>
              <a:rPr lang="en-US" dirty="0">
                <a:solidFill>
                  <a:schemeClr val="bg1"/>
                </a:solidFill>
              </a:rPr>
              <a:t> </a:t>
            </a:r>
            <a:r>
              <a:rPr lang="en-US" dirty="0" err="1">
                <a:solidFill>
                  <a:schemeClr val="bg1"/>
                </a:solidFill>
              </a:rPr>
              <a:t>chest_gyr_total</a:t>
            </a:r>
            <a:r>
              <a:rPr lang="en-US" dirty="0">
                <a:solidFill>
                  <a:schemeClr val="bg1"/>
                </a:solidFill>
              </a:rPr>
              <a:t> = \sqrt{chest_gyr_x^2 + chest_gyr_y^2 + chest_gyr_z^2}</a:t>
            </a:r>
          </a:p>
          <a:p>
            <a:pPr marL="0" indent="0">
              <a:lnSpc>
                <a:spcPct val="120000"/>
              </a:lnSpc>
              <a:buNone/>
            </a:pPr>
            <a:endParaRPr lang="en-US" sz="900" dirty="0">
              <a:solidFill>
                <a:schemeClr val="bg1"/>
              </a:solidFill>
            </a:endParaRPr>
          </a:p>
          <a:p>
            <a:pPr marL="0" indent="0">
              <a:lnSpc>
                <a:spcPct val="120000"/>
              </a:lnSpc>
              <a:buNone/>
            </a:pPr>
            <a:endParaRPr lang="en-US" sz="900" dirty="0">
              <a:solidFill>
                <a:schemeClr val="bg1"/>
              </a:solidFill>
            </a:endParaRPr>
          </a:p>
          <a:p>
            <a:pPr marL="0" indent="0">
              <a:lnSpc>
                <a:spcPct val="120000"/>
              </a:lnSpc>
              <a:buNone/>
            </a:pPr>
            <a:endParaRPr lang="en-US" sz="900" dirty="0">
              <a:solidFill>
                <a:schemeClr val="bg1"/>
              </a:solidFill>
            </a:endParaRPr>
          </a:p>
          <a:p>
            <a:pPr marL="0" indent="0">
              <a:lnSpc>
                <a:spcPct val="120000"/>
              </a:lnSpc>
              <a:buNone/>
            </a:pPr>
            <a:endParaRPr lang="en-US" sz="900" dirty="0">
              <a:solidFill>
                <a:schemeClr val="bg1"/>
              </a:solidFill>
            </a:endParaRPr>
          </a:p>
        </p:txBody>
      </p:sp>
      <p:pic>
        <p:nvPicPr>
          <p:cNvPr id="7" name="Graphic 6" descr="Heart Organ">
            <a:extLst>
              <a:ext uri="{FF2B5EF4-FFF2-40B4-BE49-F238E27FC236}">
                <a16:creationId xmlns:a16="http://schemas.microsoft.com/office/drawing/2014/main" id="{7AA9E262-0E0F-5F02-296F-59A9B26FB6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3145" y="3228974"/>
            <a:ext cx="2105025" cy="2105025"/>
          </a:xfrm>
          <a:prstGeom prst="rect">
            <a:avLst/>
          </a:prstGeom>
        </p:spPr>
      </p:pic>
    </p:spTree>
    <p:extLst>
      <p:ext uri="{BB962C8B-B14F-4D97-AF65-F5344CB8AC3E}">
        <p14:creationId xmlns:p14="http://schemas.microsoft.com/office/powerpoint/2010/main" val="1484467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CF7FC-D713-693A-6A14-125D873B57B7}"/>
              </a:ext>
            </a:extLst>
          </p:cNvPr>
          <p:cNvSpPr>
            <a:spLocks noGrp="1"/>
          </p:cNvSpPr>
          <p:nvPr>
            <p:ph type="title"/>
          </p:nvPr>
        </p:nvSpPr>
        <p:spPr>
          <a:xfrm>
            <a:off x="1315266" y="645395"/>
            <a:ext cx="9238434" cy="857559"/>
          </a:xfrm>
        </p:spPr>
        <p:txBody>
          <a:bodyPr/>
          <a:lstStyle/>
          <a:p>
            <a:r>
              <a:rPr lang="en-US" dirty="0"/>
              <a:t>Data preprocessing - boxplots</a:t>
            </a:r>
          </a:p>
        </p:txBody>
      </p:sp>
      <p:pic>
        <p:nvPicPr>
          <p:cNvPr id="4" name="Picture 3" descr="A diagram of a graph&#10;&#10;Description automatically generated with medium confidence">
            <a:extLst>
              <a:ext uri="{FF2B5EF4-FFF2-40B4-BE49-F238E27FC236}">
                <a16:creationId xmlns:a16="http://schemas.microsoft.com/office/drawing/2014/main" id="{BE22DD92-F71F-45D7-7FE7-27328A4B85BF}"/>
              </a:ext>
            </a:extLst>
          </p:cNvPr>
          <p:cNvPicPr>
            <a:picLocks noChangeAspect="1"/>
          </p:cNvPicPr>
          <p:nvPr/>
        </p:nvPicPr>
        <p:blipFill>
          <a:blip r:embed="rId2"/>
          <a:stretch>
            <a:fillRect/>
          </a:stretch>
        </p:blipFill>
        <p:spPr>
          <a:xfrm>
            <a:off x="1315266" y="1762124"/>
            <a:ext cx="8560648" cy="4607643"/>
          </a:xfrm>
          <a:prstGeom prst="rect">
            <a:avLst/>
          </a:prstGeom>
        </p:spPr>
      </p:pic>
    </p:spTree>
    <p:extLst>
      <p:ext uri="{BB962C8B-B14F-4D97-AF65-F5344CB8AC3E}">
        <p14:creationId xmlns:p14="http://schemas.microsoft.com/office/powerpoint/2010/main" val="3443663667"/>
      </p:ext>
    </p:extLst>
  </p:cSld>
  <p:clrMapOvr>
    <a:masterClrMapping/>
  </p:clrMapOvr>
</p:sld>
</file>

<file path=ppt/theme/theme1.xml><?xml version="1.0" encoding="utf-8"?>
<a:theme xmlns:a="http://schemas.openxmlformats.org/drawingml/2006/main" name="PortalVTI">
  <a:themeElements>
    <a:clrScheme name="AnalogousFromDarkSeedLeftStep">
      <a:dk1>
        <a:srgbClr val="000000"/>
      </a:dk1>
      <a:lt1>
        <a:srgbClr val="FFFFFF"/>
      </a:lt1>
      <a:dk2>
        <a:srgbClr val="1C2B32"/>
      </a:dk2>
      <a:lt2>
        <a:srgbClr val="E2E8E2"/>
      </a:lt2>
      <a:accent1>
        <a:srgbClr val="D838D6"/>
      </a:accent1>
      <a:accent2>
        <a:srgbClr val="8526C6"/>
      </a:accent2>
      <a:accent3>
        <a:srgbClr val="5538D8"/>
      </a:accent3>
      <a:accent4>
        <a:srgbClr val="264CC6"/>
      </a:accent4>
      <a:accent5>
        <a:srgbClr val="38A1D8"/>
      </a:accent5>
      <a:accent6>
        <a:srgbClr val="23B6AC"/>
      </a:accent6>
      <a:hlink>
        <a:srgbClr val="3F7DBF"/>
      </a:hlink>
      <a:folHlink>
        <a:srgbClr val="7F7F7F"/>
      </a:folHlink>
    </a:clrScheme>
    <a:fontScheme name="Earth">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rtalVTI" id="{0E0D5035-C7F2-4607-91F4-D5D5F886A15A}" vid="{EAFF3D8B-AC13-4E90-80A9-182200FBC866}"/>
    </a:ext>
  </a:extLst>
</a:theme>
</file>

<file path=docProps/app.xml><?xml version="1.0" encoding="utf-8"?>
<Properties xmlns="http://schemas.openxmlformats.org/officeDocument/2006/extended-properties" xmlns:vt="http://schemas.openxmlformats.org/officeDocument/2006/docPropsVTypes">
  <Template>{A0C2C47F-95DA-F340-BBF7-3F9F9429D646}tf10001062</Template>
  <TotalTime>1142</TotalTime>
  <Words>1749</Words>
  <Application>Microsoft Macintosh PowerPoint</Application>
  <PresentationFormat>Widescreen</PresentationFormat>
  <Paragraphs>159</Paragraphs>
  <Slides>40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Trade Gothic Next Cond</vt:lpstr>
      <vt:lpstr>Trade Gothic Next Light</vt:lpstr>
      <vt:lpstr>PortalVTI</vt:lpstr>
      <vt:lpstr>Physical activity prediction From Wearable sensors</vt:lpstr>
      <vt:lpstr>problem statement</vt:lpstr>
      <vt:lpstr>Data overview</vt:lpstr>
      <vt:lpstr>Data overview - response variable</vt:lpstr>
      <vt:lpstr>Data overview - predictors</vt:lpstr>
      <vt:lpstr>objectives</vt:lpstr>
      <vt:lpstr>Data preprocessing - correlation plot</vt:lpstr>
      <vt:lpstr>Data preprocessing - feature engineering</vt:lpstr>
      <vt:lpstr>Data preprocessing - boxplots</vt:lpstr>
      <vt:lpstr>Data preprocessing - boxplots</vt:lpstr>
      <vt:lpstr>Data preprocessing - boxplots</vt:lpstr>
      <vt:lpstr>Model training approach</vt:lpstr>
      <vt:lpstr>Model training approach - train and test sets</vt:lpstr>
      <vt:lpstr>Model comparison</vt:lpstr>
      <vt:lpstr>Results - multinomial logistic regression </vt:lpstr>
      <vt:lpstr>Results - multinomial logistic regression </vt:lpstr>
      <vt:lpstr>Results - Decision TreE Classifier</vt:lpstr>
      <vt:lpstr>PowerPoint Presentation</vt:lpstr>
      <vt:lpstr>Results - Random Forest Classifier</vt:lpstr>
      <vt:lpstr>PowerPoint Presentation</vt:lpstr>
      <vt:lpstr>Results - boosting tree Classifier </vt:lpstr>
      <vt:lpstr>Results - Random Forest Classifier with only 3 predictors</vt:lpstr>
      <vt:lpstr>Results, Limitations, and improvements </vt:lpstr>
      <vt:lpstr>New approach a - activity clustering</vt:lpstr>
      <vt:lpstr>Results - approach a</vt:lpstr>
      <vt:lpstr>Results - approach a</vt:lpstr>
      <vt:lpstr>new approach b - exercise prediction</vt:lpstr>
      <vt:lpstr>Results - approach B</vt:lpstr>
      <vt:lpstr>Results - approach B</vt:lpstr>
      <vt:lpstr>Results - approach B</vt:lpstr>
      <vt:lpstr>For further investigation: combined approach</vt:lpstr>
      <vt:lpstr>Where to wear the sensor? - methodology</vt:lpstr>
      <vt:lpstr>Results - ankle</vt:lpstr>
      <vt:lpstr>PowerPoint Presentation</vt:lpstr>
      <vt:lpstr>Results - wrist</vt:lpstr>
      <vt:lpstr>PowerPoint Presentation</vt:lpstr>
      <vt:lpstr>Results - chest</vt:lpstr>
      <vt:lpstr>PowerPoint Presentation</vt:lpstr>
      <vt:lpstr>Conclusions and directions for further exploration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Physical activity prediction From Wearable sensors</dc:title>
  <dc:creator>Dominic Arcona</dc:creator>
  <cp:lastModifiedBy>Dominic Arcona</cp:lastModifiedBy>
  <cp:revision>6</cp:revision>
  <dcterms:created xsi:type="dcterms:W3CDTF">2023-11-30T21:48:47Z</dcterms:created>
  <dcterms:modified xsi:type="dcterms:W3CDTF">2023-12-01T16:51:09Z</dcterms:modified>
</cp:coreProperties>
</file>